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08" r:id="rId3"/>
    <p:sldId id="309" r:id="rId4"/>
    <p:sldId id="301" r:id="rId5"/>
    <p:sldId id="302" r:id="rId6"/>
    <p:sldId id="258" r:id="rId7"/>
    <p:sldId id="295" r:id="rId8"/>
    <p:sldId id="259" r:id="rId9"/>
    <p:sldId id="303" r:id="rId10"/>
    <p:sldId id="289" r:id="rId11"/>
    <p:sldId id="261" r:id="rId12"/>
    <p:sldId id="262" r:id="rId13"/>
    <p:sldId id="290" r:id="rId14"/>
    <p:sldId id="291" r:id="rId15"/>
    <p:sldId id="306" r:id="rId16"/>
    <p:sldId id="266" r:id="rId17"/>
    <p:sldId id="294" r:id="rId18"/>
    <p:sldId id="300" r:id="rId19"/>
    <p:sldId id="272" r:id="rId20"/>
    <p:sldId id="296" r:id="rId21"/>
    <p:sldId id="273" r:id="rId22"/>
    <p:sldId id="274" r:id="rId23"/>
    <p:sldId id="304" r:id="rId24"/>
    <p:sldId id="275" r:id="rId25"/>
    <p:sldId id="305" r:id="rId26"/>
    <p:sldId id="307" r:id="rId27"/>
    <p:sldId id="298" r:id="rId28"/>
    <p:sldId id="297" r:id="rId29"/>
    <p:sldId id="276" r:id="rId30"/>
    <p:sldId id="277" r:id="rId31"/>
    <p:sldId id="278" r:id="rId32"/>
    <p:sldId id="299" r:id="rId33"/>
    <p:sldId id="279" r:id="rId34"/>
    <p:sldId id="31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F45506"/>
    <a:srgbClr val="000000"/>
    <a:srgbClr val="A6A6A6"/>
    <a:srgbClr val="2A5400"/>
    <a:srgbClr val="0000CC"/>
    <a:srgbClr val="6C001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83" autoAdjust="0"/>
    <p:restoredTop sz="94660"/>
  </p:normalViewPr>
  <p:slideViewPr>
    <p:cSldViewPr snapToGrid="0">
      <p:cViewPr varScale="1">
        <p:scale>
          <a:sx n="86" d="100"/>
          <a:sy n="86" d="100"/>
        </p:scale>
        <p:origin x="247" y="24"/>
      </p:cViewPr>
      <p:guideLst/>
    </p:cSldViewPr>
  </p:slideViewPr>
  <p:notesTextViewPr>
    <p:cViewPr>
      <p:scale>
        <a:sx n="1" d="1"/>
        <a:sy n="1" d="1"/>
      </p:scale>
      <p:origin x="0" y="0"/>
    </p:cViewPr>
  </p:notesTextViewPr>
  <p:sorterViewPr>
    <p:cViewPr varScale="1">
      <p:scale>
        <a:sx n="100" d="100"/>
        <a:sy n="100" d="100"/>
      </p:scale>
      <p:origin x="0" y="-966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C14291D-433C-4347-B3F5-B5C2FA28703E}"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29486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C14291D-433C-4347-B3F5-B5C2FA28703E}"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549455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14291D-433C-4347-B3F5-B5C2FA28703E}"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3378108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C14291D-433C-4347-B3F5-B5C2FA28703E}"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1696675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C14291D-433C-4347-B3F5-B5C2FA28703E}"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1010229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C14291D-433C-4347-B3F5-B5C2FA28703E}"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88172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14291D-433C-4347-B3F5-B5C2FA28703E}"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1060293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14291D-433C-4347-B3F5-B5C2FA28703E}"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2844526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14291D-433C-4347-B3F5-B5C2FA28703E}"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1608208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C14291D-433C-4347-B3F5-B5C2FA28703E}"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3601526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C14291D-433C-4347-B3F5-B5C2FA28703E}"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93B654A-1737-4F42-95A2-AF5C6B18ED21}" type="slidenum">
              <a:rPr lang="en-GB" smtClean="0"/>
              <a:t>‹#›</a:t>
            </a:fld>
            <a:endParaRPr lang="en-GB"/>
          </a:p>
        </p:txBody>
      </p:sp>
    </p:spTree>
    <p:extLst>
      <p:ext uri="{BB962C8B-B14F-4D97-AF65-F5344CB8AC3E}">
        <p14:creationId xmlns:p14="http://schemas.microsoft.com/office/powerpoint/2010/main" val="3643460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546511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14291D-433C-4347-B3F5-B5C2FA28703E}" type="datetimeFigureOut">
              <a:rPr lang="en-GB" smtClean="0"/>
              <a:t>21/09/2026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3B654A-1737-4F42-95A2-AF5C6B18ED21}" type="slidenum">
              <a:rPr lang="en-GB" smtClean="0"/>
              <a:t>‹#›</a:t>
            </a:fld>
            <a:endParaRPr lang="en-GB"/>
          </a:p>
        </p:txBody>
      </p:sp>
    </p:spTree>
    <p:extLst>
      <p:ext uri="{BB962C8B-B14F-4D97-AF65-F5344CB8AC3E}">
        <p14:creationId xmlns:p14="http://schemas.microsoft.com/office/powerpoint/2010/main" val="3719244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file:///C:\G&#246;ttingen\W.Link\Daten%20(D)\pdf-Dateien\F&#252;r%20Lehre\ab%20Februar%202022\Die%20Chapter%20Indirect%20Selection\Means%20of%20and%20variances%20between%20Inbred%20Lines.doc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3.emf"/><Relationship Id="rId4" Type="http://schemas.openxmlformats.org/officeDocument/2006/relationships/oleObject" Target="file:///C:\G&#246;ttingen\W.Link\Daten%20(D)\pdf-Dateien\F&#252;r%20Lehre\ab%20Februar%202022\Die%20Chapter%20Indirect%20Selection\Correlated%20gain%20from%20selection%20lamiae.docx"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Indirect%20Selection\Falconer%20correlated%20response.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8.jpeg"/><Relationship Id="rId4" Type="http://schemas.openxmlformats.org/officeDocument/2006/relationships/image" Target="../media/image27.emf"/></Relationships>
</file>

<file path=ppt/slides/_rels/slide20.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Indirect%20Selection\Falconer%20correlated%20response4.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30.png"/><Relationship Id="rId4" Type="http://schemas.openxmlformats.org/officeDocument/2006/relationships/image" Target="../media/image29.emf"/></Relationships>
</file>

<file path=ppt/slides/_rels/slide21.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Indirect%20Selection\Falconer%20correlated%20response3.docx" TargetMode="Externa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32.png"/><Relationship Id="rId4" Type="http://schemas.openxmlformats.org/officeDocument/2006/relationships/image" Target="../media/image31.emf"/></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Indirect%20Selection\Walter%20Schmidt%20Org%20Conv%20indirect%20Sel.docx"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37.jpeg"/><Relationship Id="rId4" Type="http://schemas.openxmlformats.org/officeDocument/2006/relationships/image" Target="../media/image36.emf"/></Relationships>
</file>

<file path=ppt/slides/_rels/slide2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Indirect%20Selection\Ali%20et%20al%202006%20indirect%20MAS-Q.docx" TargetMode="Externa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40.png"/><Relationship Id="rId4" Type="http://schemas.openxmlformats.org/officeDocument/2006/relationships/image" Target="../media/image39.emf"/></Relationships>
</file>

<file path=ppt/slides/_rels/slide27.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Indirect%20Selection\Ali%20et%20al%202006%20indirect%20MAS-Q.docx" TargetMode="Externa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40.png"/><Relationship Id="rId4" Type="http://schemas.openxmlformats.org/officeDocument/2006/relationships/image" Target="../media/image41.emf"/></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42.emf"/><Relationship Id="rId4" Type="http://schemas.openxmlformats.org/officeDocument/2006/relationships/oleObject" Target="file:///C:\G&#246;ttingen\W.Link\Daten%20(D)\pdf-Dateien\F&#252;r%20Lehre\ab%20Februar%202022\Die%20Chapter%20Indirect%20Selection\Ali%20et%20al%202006%20indirect%20MAS.docx"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CRY%20vs%20RY%20f&#252;r%20Marker%20Score.docx" TargetMode="Externa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4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32508" y="5903393"/>
            <a:ext cx="1205467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UNPLAB-CorrTraits_Ch-1[</a:t>
            </a:r>
            <a:r>
              <a:rPr lang="en-GB" sz="2400" dirty="0" err="1">
                <a:latin typeface="Arial" panose="020B0604020202020204" pitchFamily="34" charset="0"/>
                <a:cs typeface="Arial" panose="020B0604020202020204" pitchFamily="34" charset="0"/>
              </a:rPr>
              <a:t>IndirSel</a:t>
            </a:r>
            <a:r>
              <a:rPr lang="en-GB" sz="2400" dirty="0">
                <a:latin typeface="Arial" panose="020B0604020202020204" pitchFamily="34" charset="0"/>
                <a:cs typeface="Arial" panose="020B0604020202020204" pitchFamily="34" charset="0"/>
              </a:rPr>
              <a:t>]</a:t>
            </a:r>
          </a:p>
          <a:p>
            <a:r>
              <a:rPr lang="en-GB" sz="2400" dirty="0">
                <a:latin typeface="Arial" panose="020B0604020202020204" pitchFamily="34" charset="0"/>
                <a:cs typeface="Arial" panose="020B0604020202020204" pitchFamily="34" charset="0"/>
              </a:rPr>
              <a:t>Indirect Selection incl. Marker-Assisted Selection</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2" y="96001"/>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8" y="171399"/>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https://www.uni-goettingen.de/en/48115.html</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9"/>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409831" y="6365560"/>
            <a:ext cx="782172" cy="461665"/>
          </a:xfrm>
          <a:prstGeom prst="rect">
            <a:avLst/>
          </a:prstGeom>
          <a:noFill/>
        </p:spPr>
        <p:txBody>
          <a:bodyPr wrap="square" rtlCol="0">
            <a:spAutoFit/>
          </a:bodyPr>
          <a:lstStyle/>
          <a:p>
            <a:pPr algn="r"/>
            <a:fld id="{5B255CE3-06F4-4E80-85AD-A0878CDD5C50}" type="slidenum">
              <a:rPr lang="en-US" sz="2400">
                <a:latin typeface="Arial" panose="020B0604020202020204" pitchFamily="34" charset="0"/>
                <a:cs typeface="Arial" panose="020B0604020202020204" pitchFamily="34" charset="0"/>
              </a:rPr>
              <a:pPr algn="r"/>
              <a:t>1</a:t>
            </a:fld>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0683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5"/>
          <p:cNvSpPr txBox="1"/>
          <p:nvPr/>
        </p:nvSpPr>
        <p:spPr>
          <a:xfrm>
            <a:off x="11630100" y="6346567"/>
            <a:ext cx="51223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fld id="{5B255CE3-06F4-4E80-85AD-A0878CDD5C50}" type="slidenum">
              <a:rPr lang="en-US" sz="2400">
                <a:latin typeface="Arial" panose="020B0604020202020204" pitchFamily="34" charset="0"/>
                <a:cs typeface="Arial" panose="020B0604020202020204" pitchFamily="34" charset="0"/>
              </a:rPr>
              <a:t>2</a:t>
            </a:fld>
            <a:endParaRPr lang="en-US" sz="2400" dirty="0">
              <a:latin typeface="Arial" panose="020B0604020202020204" pitchFamily="34" charset="0"/>
              <a:cs typeface="Arial" panose="020B0604020202020204" pitchFamily="34" charset="0"/>
            </a:endParaRPr>
          </a:p>
        </p:txBody>
      </p:sp>
      <p:sp>
        <p:nvSpPr>
          <p:cNvPr id="5" name="Right Triangle 4"/>
          <p:cNvSpPr/>
          <p:nvPr/>
        </p:nvSpPr>
        <p:spPr>
          <a:xfrm>
            <a:off x="2405" y="6582066"/>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Box 3"/>
          <p:cNvSpPr txBox="1">
            <a:spLocks noChangeArrowheads="1"/>
          </p:cNvSpPr>
          <p:nvPr/>
        </p:nvSpPr>
        <p:spPr bwMode="auto">
          <a:xfrm>
            <a:off x="72000" y="3600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#32 </a:t>
            </a:r>
            <a:br>
              <a:rPr lang="en-GB" altLang="de-DE" sz="3200" dirty="0">
                <a:latin typeface="Arial" panose="020B0604020202020204" pitchFamily="34" charset="0"/>
                <a:cs typeface="Arial" panose="020B0604020202020204" pitchFamily="34" charset="0"/>
              </a:rPr>
            </a:br>
            <a:r>
              <a:rPr lang="de-DE"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UNPLAB-CorrTraits_Ch-1[</a:t>
            </a:r>
            <a:r>
              <a:rPr lang="de-DE" altLang="de-DE" sz="32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IndirSel</a:t>
            </a:r>
            <a:r>
              <a:rPr lang="de-DE"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7595C3A-501B-48B7-8B84-514E713929FF}"/>
              </a:ext>
            </a:extLst>
          </p:cNvPr>
          <p:cNvSpPr txBox="1"/>
          <p:nvPr/>
        </p:nvSpPr>
        <p:spPr>
          <a:xfrm>
            <a:off x="86149" y="2760756"/>
            <a:ext cx="12019702" cy="181588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600" dirty="0" err="1">
                <a:solidFill>
                  <a:srgbClr val="3366CC"/>
                </a:solidFill>
                <a:latin typeface="Arial" panose="020B0604020202020204" pitchFamily="34" charset="0"/>
                <a:cs typeface="Arial" panose="020B0604020202020204" pitchFamily="34" charset="0"/>
              </a:rPr>
              <a:t>ChatGPT</a:t>
            </a:r>
            <a:r>
              <a:rPr lang="en-GB" sz="1600" dirty="0">
                <a:solidFill>
                  <a:srgbClr val="3366CC"/>
                </a:solidFill>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r>
              <a:rPr lang="en-GB" sz="1600" b="1" dirty="0">
                <a:latin typeface="Arial" panose="020B0604020202020204" pitchFamily="34" charset="0"/>
                <a:cs typeface="Arial" panose="020B0604020202020204" pitchFamily="34" charset="0"/>
              </a:rPr>
              <a:t>W. Link, University of </a:t>
            </a:r>
            <a:r>
              <a:rPr lang="en-GB" sz="1600" b="1" dirty="0" err="1">
                <a:latin typeface="Arial" panose="020B0604020202020204" pitchFamily="34" charset="0"/>
                <a:cs typeface="Arial" panose="020B0604020202020204" pitchFamily="34" charset="0"/>
              </a:rPr>
              <a:t>Goettingen</a:t>
            </a:r>
            <a:r>
              <a:rPr lang="en-GB" sz="1600" b="1" dirty="0">
                <a:latin typeface="Arial" panose="020B0604020202020204" pitchFamily="34" charset="0"/>
                <a:cs typeface="Arial" panose="020B0604020202020204" pitchFamily="34" charset="0"/>
              </a:rPr>
              <a:t>, Germany</a:t>
            </a:r>
            <a:r>
              <a:rPr lang="en-GB" sz="1600" dirty="0">
                <a:latin typeface="Arial" panose="020B0604020202020204" pitchFamily="34" charset="0"/>
                <a:cs typeface="Arial" panose="020B0604020202020204" pitchFamily="34" charset="0"/>
              </a:rPr>
              <a:t>.</a:t>
            </a:r>
          </a:p>
          <a:p>
            <a:r>
              <a:rPr lang="en-GB" sz="16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6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6847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72000" y="36000"/>
                <a:ext cx="11965353" cy="662790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already know: Population Genetics, 12 Chapters. Heritability and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6 Chapters. Breeding Method, 13 Chapters. Still awaiting - after ‘Correlated Traits’ -  is Quantitative Genetics, 14 Chapters.</a:t>
                </a:r>
              </a:p>
              <a:p>
                <a:endParaRPr lang="en-GB" sz="1200" dirty="0">
                  <a:solidFill>
                    <a:srgbClr val="FF0000"/>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Keywords of this chapter: Selection for a wide Marketing Area </a:t>
                </a:r>
                <a:r>
                  <a:rPr lang="en-GB" i="1" dirty="0">
                    <a:latin typeface="Arial" panose="020B0604020202020204" pitchFamily="34" charset="0"/>
                    <a:cs typeface="Arial" panose="020B0604020202020204" pitchFamily="34" charset="0"/>
                  </a:rPr>
                  <a:t>vs.</a:t>
                </a:r>
                <a:r>
                  <a:rPr lang="en-GB" dirty="0">
                    <a:latin typeface="Arial" panose="020B0604020202020204" pitchFamily="34" charset="0"/>
                    <a:cs typeface="Arial" panose="020B0604020202020204" pitchFamily="34" charset="0"/>
                  </a:rPr>
                  <a:t> Selection for Local purpose as example for Indirect Selection. Marker-assisted Selection as example for Indirect Selection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Algebra this chapter:</a:t>
                </a:r>
              </a:p>
              <a:p>
                <a:endParaRPr lang="en-GB" sz="1200" dirty="0">
                  <a:solidFill>
                    <a:srgbClr val="FF0000"/>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Further algebra as introduced in this chapter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(as generalizations of the Breeder’s Equation):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correlated response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a:t>
                </a:r>
                <a:r>
                  <a:rPr lang="en-GB" dirty="0">
                    <a:latin typeface="Arial" panose="020B0604020202020204" pitchFamily="34" charset="0"/>
                    <a:cs typeface="Arial" panose="020B0604020202020204" pitchFamily="34" charset="0"/>
                  </a:rPr>
                  <a:t> the ratio between this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CR</a:t>
                </a:r>
                <a:r>
                  <a:rPr lang="en-GB" dirty="0">
                    <a:latin typeface="Arial" panose="020B0604020202020204" pitchFamily="34" charset="0"/>
                    <a:cs typeface="Arial" panose="020B0604020202020204" pitchFamily="34" charset="0"/>
                  </a:rPr>
                  <a:t> and the direct response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t>
                </a:r>
                <a:r>
                  <a:rPr lang="en-GB" dirty="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pPr/>
                <a14:m>
                  <m:oMath xmlns:m="http://schemas.openxmlformats.org/officeDocument/2006/math">
                    <m:sSub>
                      <m:sSubPr>
                        <m:ctrlPr>
                          <a:rPr lang="en-GB" sz="1800" i="1"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CR</m:t>
                        </m:r>
                      </m:e>
                      <m:sub>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Y</m:t>
                        </m:r>
                      </m:sub>
                    </m:sSub>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𝐢</m:t>
                        </m:r>
                      </m:e>
                      <m:sub>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sub>
                    </m:sSub>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𝐡</m:t>
                        </m:r>
                      </m:e>
                      <m:sub>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sub>
                    </m:sSub>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𝐫</m:t>
                        </m:r>
                      </m:e>
                      <m:sub>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000000"/>
                                </a:solidFill>
                                <a:effectLst>
                                  <a:outerShdw blurRad="50800" dist="38100" dir="2700000" algn="tl">
                                    <a:srgbClr val="000000">
                                      <a:alpha val="40000"/>
                                    </a:srgbClr>
                                  </a:outerShdw>
                                </a:effectLst>
                                <a:latin typeface="Cambria Math" panose="02040503050406030204" pitchFamily="18" charset="0"/>
                                <a:ea typeface="Calibri" panose="020F0502020204030204" pitchFamily="34" charset="0"/>
                                <a:cs typeface="Arial" panose="020B0604020202020204" pitchFamily="34" charset="0"/>
                              </a:rPr>
                              <m:t>𝐘</m:t>
                            </m:r>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e>
                        </m:d>
                      </m:sub>
                    </m:sSub>
                    <m:sSub>
                      <m:sSub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𝛔</m:t>
                        </m:r>
                      </m:e>
                      <m:sub>
                        <m:r>
                          <a:rPr lang="en-US"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C00000"/>
                                </a:solidFill>
                                <a:effectLst>
                                  <a:outerShdw blurRad="50800" dist="38100" dir="2700000" algn="tl">
                                    <a:srgbClr val="000000">
                                      <a:alpha val="40000"/>
                                    </a:srgbClr>
                                  </a:outerShdw>
                                </a:effectLst>
                                <a:latin typeface="Cambria Math" panose="02040503050406030204" pitchFamily="18" charset="0"/>
                                <a:ea typeface="Calibri" panose="020F0502020204030204" pitchFamily="34" charset="0"/>
                                <a:cs typeface="Arial" panose="020B0604020202020204" pitchFamily="34" charset="0"/>
                              </a:rPr>
                              <m:t>𝐘</m:t>
                            </m:r>
                          </m:e>
                        </m:d>
                      </m:sub>
                    </m:sSub>
                  </m:oMath>
                </a14:m>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en-GB" sz="1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R</m:t>
                        </m:r>
                      </m:e>
                      <m:sub>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Y</m:t>
                        </m:r>
                      </m:sub>
                    </m:sSub>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𝐢</m:t>
                        </m:r>
                      </m:e>
                      <m:sub>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sub>
                    </m:sSub>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𝐡</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sub>
                    </m:sSub>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b>
                      <m:sSub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𝛔</m:t>
                        </m:r>
                      </m:e>
                      <m:sub>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𝐘</m:t>
                            </m:r>
                          </m:e>
                        </m:d>
                      </m:sub>
                    </m:sSub>
                  </m:oMath>
                </a14:m>
                <a:b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b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14:m>
                  <m:oMathPara xmlns:m="http://schemas.openxmlformats.org/officeDocument/2006/math">
                    <m:oMathParaPr>
                      <m:jc m:val="left"/>
                    </m:oMathParaPr>
                    <m:oMath xmlns:m="http://schemas.openxmlformats.org/officeDocument/2006/math">
                      <m:f>
                        <m:f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sSub>
                            <m:sSubPr>
                              <m:ctrlPr>
                                <a:rPr lang="en-GB" sz="1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CR</m:t>
                              </m:r>
                            </m:e>
                            <m:sub>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Y</m:t>
                              </m:r>
                            </m:sub>
                          </m:sSub>
                          <m: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num>
                        <m:den>
                          <m:sSub>
                            <m:sSubPr>
                              <m:ctrlPr>
                                <a:rPr lang="en-GB" sz="1800"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R</m:t>
                              </m:r>
                            </m:e>
                            <m:sub>
                              <m:r>
                                <m:rPr>
                                  <m:sty m:val="p"/>
                                </m:rP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Y</m:t>
                              </m:r>
                            </m:sub>
                          </m:sSub>
                          <m:r>
                            <a:rPr lang="en-GB" sz="18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den>
                      </m:f>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𝐢</m:t>
                              </m:r>
                            </m:e>
                            <m:sub>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sub>
                          </m:sSub>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𝐡</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sub>
                          </m:sSub>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𝐫</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e>
                              </m:d>
                            </m:sub>
                          </m:sSub>
                          <m:sSub>
                            <m:sSub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𝛔</m:t>
                              </m:r>
                            </m:e>
                            <m:sub>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𝐘</m:t>
                                  </m:r>
                                </m:e>
                              </m:d>
                            </m:sub>
                          </m:sSub>
                        </m:num>
                        <m:den>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US"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𝐢</m:t>
                              </m:r>
                            </m:e>
                            <m:sub>
                              <m:r>
                                <a:rPr lang="en-US"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sub>
                          </m:sSub>
                          <m:r>
                            <a:rPr lang="en-US"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𝐡</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sub>
                          </m:sSub>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sSub>
                            <m:sSub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𝛔</m:t>
                              </m:r>
                            </m:e>
                            <m:sub>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C00000"/>
                                      </a:solidFill>
                                      <a:effectLst/>
                                      <a:latin typeface="Cambria Math" panose="02040503050406030204" pitchFamily="18" charset="0"/>
                                      <a:ea typeface="Times New Roman" panose="02020603050405020304" pitchFamily="18" charset="0"/>
                                      <a:cs typeface="Arial" panose="020B0604020202020204" pitchFamily="34" charset="0"/>
                                    </a:rPr>
                                    <m:t>𝐘</m:t>
                                  </m:r>
                                </m:e>
                              </m:d>
                            </m:sub>
                          </m:sSub>
                        </m:den>
                      </m:f>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f>
                        <m:f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fPr>
                        <m:num>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𝐡</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sub>
                          </m:sSub>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𝐫</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𝐆</m:t>
                              </m:r>
                              <m:d>
                                <m:d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d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m:t>
                                  </m:r>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𝐗</m:t>
                                  </m:r>
                                </m:e>
                              </m:d>
                            </m:sub>
                          </m:sSub>
                        </m:num>
                        <m:den>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sSub>
                            <m:sSubPr>
                              <m:ctrlP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ctrlPr>
                            </m:sSubPr>
                            <m:e>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𝐡</m:t>
                              </m:r>
                            </m:e>
                            <m:sub>
                              <m:r>
                                <a:rPr lang="en-GB" sz="1800" b="1" i="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𝐘</m:t>
                              </m:r>
                            </m:sub>
                          </m:sSub>
                          <m:r>
                            <a:rPr lang="en-GB" sz="1800" b="1">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den>
                      </m:f>
                    </m:oMath>
                  </m:oMathPara>
                </a14:m>
                <a:endParaRPr lang="en-GB" dirty="0">
                  <a:latin typeface="Arial" panose="020B0604020202020204" pitchFamily="34" charset="0"/>
                  <a:cs typeface="Arial" panose="020B0604020202020204" pitchFamily="34"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72000" y="36000"/>
                <a:ext cx="11965353" cy="6627905"/>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a:t>
            </a:fld>
            <a:endParaRPr lang="en-GB" sz="2400" dirty="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A9296419-02C1-46CE-A506-8190BB9BC80E}"/>
              </a:ext>
            </a:extLst>
          </p:cNvPr>
          <p:cNvGrpSpPr/>
          <p:nvPr/>
        </p:nvGrpSpPr>
        <p:grpSpPr>
          <a:xfrm>
            <a:off x="2551064" y="1472250"/>
            <a:ext cx="7007223" cy="2953789"/>
            <a:chOff x="4048705" y="1440873"/>
            <a:chExt cx="7007223" cy="2953789"/>
          </a:xfrm>
        </p:grpSpPr>
        <p:grpSp>
          <p:nvGrpSpPr>
            <p:cNvPr id="4" name="Group 3">
              <a:extLst>
                <a:ext uri="{FF2B5EF4-FFF2-40B4-BE49-F238E27FC236}">
                  <a16:creationId xmlns:a16="http://schemas.microsoft.com/office/drawing/2014/main" id="{595F70B9-D0B5-4D1C-827E-030471E8CA98}"/>
                </a:ext>
              </a:extLst>
            </p:cNvPr>
            <p:cNvGrpSpPr>
              <a:grpSpLocks noChangeAspect="1"/>
            </p:cNvGrpSpPr>
            <p:nvPr/>
          </p:nvGrpSpPr>
          <p:grpSpPr>
            <a:xfrm>
              <a:off x="4048705" y="1562133"/>
              <a:ext cx="6639495" cy="2546406"/>
              <a:chOff x="291353" y="1185290"/>
              <a:chExt cx="9484993" cy="3637722"/>
            </a:xfrm>
          </p:grpSpPr>
          <p:pic>
            <p:nvPicPr>
              <p:cNvPr id="5" name="Picture 4">
                <a:extLst>
                  <a:ext uri="{FF2B5EF4-FFF2-40B4-BE49-F238E27FC236}">
                    <a16:creationId xmlns:a16="http://schemas.microsoft.com/office/drawing/2014/main" id="{D4D9FA99-481F-4B65-9266-F796A7E51920}"/>
                  </a:ext>
                </a:extLst>
              </p:cNvPr>
              <p:cNvPicPr>
                <a:picLocks noChangeAspect="1"/>
              </p:cNvPicPr>
              <p:nvPr/>
            </p:nvPicPr>
            <p:blipFill>
              <a:blip r:embed="rId3"/>
              <a:stretch>
                <a:fillRect/>
              </a:stretch>
            </p:blipFill>
            <p:spPr>
              <a:xfrm>
                <a:off x="360261" y="2977358"/>
                <a:ext cx="9043716" cy="1653366"/>
              </a:xfrm>
              <a:prstGeom prst="rect">
                <a:avLst/>
              </a:prstGeom>
            </p:spPr>
          </p:pic>
          <p:pic>
            <p:nvPicPr>
              <p:cNvPr id="7" name="Picture 6">
                <a:extLst>
                  <a:ext uri="{FF2B5EF4-FFF2-40B4-BE49-F238E27FC236}">
                    <a16:creationId xmlns:a16="http://schemas.microsoft.com/office/drawing/2014/main" id="{069DFB79-85D5-488D-83CE-4B8C0D314B5D}"/>
                  </a:ext>
                </a:extLst>
              </p:cNvPr>
              <p:cNvPicPr>
                <a:picLocks noChangeAspect="1"/>
              </p:cNvPicPr>
              <p:nvPr/>
            </p:nvPicPr>
            <p:blipFill>
              <a:blip r:embed="rId4"/>
              <a:stretch>
                <a:fillRect/>
              </a:stretch>
            </p:blipFill>
            <p:spPr>
              <a:xfrm>
                <a:off x="418531" y="1185290"/>
                <a:ext cx="9357815" cy="2130027"/>
              </a:xfrm>
              <a:prstGeom prst="rect">
                <a:avLst/>
              </a:prstGeom>
            </p:spPr>
          </p:pic>
          <p:sp>
            <p:nvSpPr>
              <p:cNvPr id="8" name="Rectangle 7">
                <a:extLst>
                  <a:ext uri="{FF2B5EF4-FFF2-40B4-BE49-F238E27FC236}">
                    <a16:creationId xmlns:a16="http://schemas.microsoft.com/office/drawing/2014/main" id="{25FA76F0-B68E-47F4-97D6-D1CA947E51F6}"/>
                  </a:ext>
                </a:extLst>
              </p:cNvPr>
              <p:cNvSpPr/>
              <p:nvPr/>
            </p:nvSpPr>
            <p:spPr>
              <a:xfrm>
                <a:off x="291353" y="1185290"/>
                <a:ext cx="9224682" cy="3637722"/>
              </a:xfrm>
              <a:prstGeom prst="rect">
                <a:avLst/>
              </a:prstGeom>
              <a:noFill/>
              <a:ln w="1905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Rectangle 1">
              <a:extLst>
                <a:ext uri="{FF2B5EF4-FFF2-40B4-BE49-F238E27FC236}">
                  <a16:creationId xmlns:a16="http://schemas.microsoft.com/office/drawing/2014/main" id="{98F86A34-91C5-434B-8734-2A364731572E}"/>
                </a:ext>
              </a:extLst>
            </p:cNvPr>
            <p:cNvSpPr/>
            <p:nvPr/>
          </p:nvSpPr>
          <p:spPr>
            <a:xfrm>
              <a:off x="10539234" y="1440873"/>
              <a:ext cx="516694" cy="2953789"/>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70153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 rechteckige Legende 4"/>
          <p:cNvSpPr/>
          <p:nvPr/>
        </p:nvSpPr>
        <p:spPr>
          <a:xfrm>
            <a:off x="53669" y="83301"/>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4" name="TextBox 3"/>
          <p:cNvSpPr txBox="1"/>
          <p:nvPr/>
        </p:nvSpPr>
        <p:spPr>
          <a:xfrm>
            <a:off x="154549" y="83301"/>
            <a:ext cx="11732302" cy="5693866"/>
          </a:xfrm>
          <a:prstGeom prst="rect">
            <a:avLst/>
          </a:prstGeom>
          <a:noFill/>
        </p:spPr>
        <p:txBody>
          <a:bodyPr wrap="square" rtlCol="0">
            <a:spAutoFit/>
          </a:bodyPr>
          <a:lstStyle/>
          <a:p>
            <a:r>
              <a:rPr lang="en-GB" sz="2800" dirty="0">
                <a:solidFill>
                  <a:srgbClr val="0000FF"/>
                </a:solidFill>
                <a:latin typeface="Arial" panose="020B0604020202020204" pitchFamily="34" charset="0"/>
                <a:cs typeface="Arial" panose="020B0604020202020204" pitchFamily="34" charset="0"/>
              </a:rPr>
              <a:t>Indirect (correlated) genetic changes of a </a:t>
            </a:r>
            <a:r>
              <a:rPr lang="en-GB" sz="28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second</a:t>
            </a:r>
            <a:r>
              <a:rPr lang="en-GB" sz="2800" dirty="0">
                <a:solidFill>
                  <a:srgbClr val="0000FF"/>
                </a:solidFill>
                <a:latin typeface="Arial" panose="020B0604020202020204" pitchFamily="34" charset="0"/>
                <a:cs typeface="Arial" panose="020B0604020202020204" pitchFamily="34" charset="0"/>
              </a:rPr>
              <a:t> trait </a:t>
            </a:r>
            <a:br>
              <a:rPr lang="en-GB" sz="2800" dirty="0">
                <a:solidFill>
                  <a:srgbClr val="0000FF"/>
                </a:solidFill>
                <a:latin typeface="Arial" panose="020B0604020202020204" pitchFamily="34" charset="0"/>
                <a:cs typeface="Arial" panose="020B0604020202020204" pitchFamily="34" charset="0"/>
              </a:rPr>
            </a:br>
            <a:r>
              <a:rPr lang="en-GB" sz="2800" dirty="0">
                <a:solidFill>
                  <a:srgbClr val="0000FF"/>
                </a:solidFill>
                <a:latin typeface="Arial" panose="020B0604020202020204" pitchFamily="34" charset="0"/>
                <a:cs typeface="Arial" panose="020B0604020202020204" pitchFamily="34" charset="0"/>
              </a:rPr>
              <a:t>				if selection is on a </a:t>
            </a:r>
            <a:r>
              <a:rPr lang="en-GB" sz="28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first </a:t>
            </a:r>
            <a:r>
              <a:rPr lang="en-GB" sz="2800" dirty="0">
                <a:solidFill>
                  <a:srgbClr val="0000FF"/>
                </a:solidFill>
                <a:latin typeface="Arial" panose="020B0604020202020204" pitchFamily="34" charset="0"/>
                <a:cs typeface="Arial" panose="020B0604020202020204" pitchFamily="34" charset="0"/>
              </a:rPr>
              <a:t>trait.  </a:t>
            </a:r>
            <a:br>
              <a:rPr lang="en-GB" sz="2800" dirty="0">
                <a:solidFill>
                  <a:srgbClr val="0000FF"/>
                </a:solidFill>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To begin with, we will focus on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sym typeface="Webdings" panose="05030102010509060703" pitchFamily="18" charset="2"/>
              </a:rPr>
              <a:t> </a:t>
            </a:r>
            <a:r>
              <a:rPr lang="en-GB" sz="2800" dirty="0">
                <a:latin typeface="Arial" panose="020B0604020202020204" pitchFamily="34" charset="0"/>
                <a:cs typeface="Arial" panose="020B0604020202020204" pitchFamily="34" charset="0"/>
              </a:rPr>
              <a:t>‘</a:t>
            </a:r>
            <a:r>
              <a:rPr lang="en-GB" sz="2800" dirty="0">
                <a:solidFill>
                  <a:schemeClr val="tx1">
                    <a:lumMod val="50000"/>
                    <a:lumOff val="50000"/>
                  </a:schemeClr>
                </a:solidFill>
                <a:latin typeface="Arial" panose="020B0604020202020204" pitchFamily="34" charset="0"/>
                <a:cs typeface="Arial" panose="020B0604020202020204" pitchFamily="34" charset="0"/>
              </a:rPr>
              <a:t>Mean</a:t>
            </a:r>
            <a:r>
              <a:rPr lang="en-GB" sz="2800" dirty="0">
                <a:latin typeface="Arial" panose="020B0604020202020204" pitchFamily="34" charset="0"/>
                <a:cs typeface="Arial" panose="020B0604020202020204" pitchFamily="34" charset="0"/>
              </a:rPr>
              <a:t> Yield </a:t>
            </a:r>
            <a:r>
              <a:rPr lang="en-GB" sz="2800" dirty="0">
                <a:solidFill>
                  <a:srgbClr val="C00000"/>
                </a:solidFill>
                <a:latin typeface="Arial" panose="020B0604020202020204" pitchFamily="34" charset="0"/>
                <a:cs typeface="Arial" panose="020B0604020202020204" pitchFamily="34" charset="0"/>
              </a:rPr>
              <a:t>across</a:t>
            </a:r>
            <a:r>
              <a:rPr lang="en-GB" sz="2800" dirty="0">
                <a:latin typeface="Arial" panose="020B0604020202020204" pitchFamily="34" charset="0"/>
                <a:cs typeface="Arial" panose="020B0604020202020204" pitchFamily="34" charset="0"/>
              </a:rPr>
              <a:t> the Target Population of Environments’ as 1</a:t>
            </a:r>
            <a:r>
              <a:rPr lang="en-GB" sz="2800" baseline="30000" dirty="0">
                <a:latin typeface="Arial" panose="020B0604020202020204" pitchFamily="34" charset="0"/>
                <a:cs typeface="Arial" panose="020B0604020202020204" pitchFamily="34" charset="0"/>
              </a:rPr>
              <a:t>st</a:t>
            </a:r>
            <a:r>
              <a:rPr lang="en-GB" sz="2800" dirty="0">
                <a:latin typeface="Arial" panose="020B0604020202020204" pitchFamily="34" charset="0"/>
                <a:cs typeface="Arial" panose="020B0604020202020204" pitchFamily="34" charset="0"/>
              </a:rPr>
              <a:t> trait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sym typeface="Webdings" panose="05030102010509060703" pitchFamily="18" charset="2"/>
              </a:rPr>
              <a:t> </a:t>
            </a:r>
            <a:r>
              <a:rPr lang="en-GB" sz="2800" dirty="0">
                <a:latin typeface="Arial" panose="020B0604020202020204" pitchFamily="34" charset="0"/>
                <a:cs typeface="Arial" panose="020B0604020202020204" pitchFamily="34" charset="0"/>
              </a:rPr>
              <a:t>‘          Yield at </a:t>
            </a:r>
            <a:r>
              <a:rPr lang="en-GB" sz="2800" dirty="0">
                <a:solidFill>
                  <a:srgbClr val="C00000"/>
                </a:solidFill>
                <a:latin typeface="Arial" panose="020B0604020202020204" pitchFamily="34" charset="0"/>
                <a:cs typeface="Arial" panose="020B0604020202020204" pitchFamily="34" charset="0"/>
              </a:rPr>
              <a:t>one Location</a:t>
            </a:r>
            <a:r>
              <a:rPr lang="en-GB" sz="2800" dirty="0">
                <a:latin typeface="Arial" panose="020B0604020202020204" pitchFamily="34" charset="0"/>
                <a:cs typeface="Arial" panose="020B0604020202020204" pitchFamily="34" charset="0"/>
              </a:rPr>
              <a:t>’ as 2</a:t>
            </a:r>
            <a:r>
              <a:rPr lang="en-GB" sz="2800" baseline="30000" dirty="0">
                <a:latin typeface="Arial" panose="020B0604020202020204" pitchFamily="34" charset="0"/>
                <a:cs typeface="Arial" panose="020B0604020202020204" pitchFamily="34" charset="0"/>
              </a:rPr>
              <a:t>nd</a:t>
            </a:r>
            <a:r>
              <a:rPr lang="en-GB" sz="2800" dirty="0">
                <a:latin typeface="Arial" panose="020B0604020202020204" pitchFamily="34" charset="0"/>
                <a:cs typeface="Arial" panose="020B0604020202020204" pitchFamily="34" charset="0"/>
              </a:rPr>
              <a:t> trait. </a:t>
            </a:r>
          </a:p>
          <a:p>
            <a:r>
              <a:rPr lang="en-GB" sz="2800" dirty="0">
                <a:latin typeface="Arial" panose="020B0604020202020204" pitchFamily="34" charset="0"/>
                <a:cs typeface="Arial" panose="020B0604020202020204" pitchFamily="34" charset="0"/>
                <a:sym typeface="Webdings" panose="05030102010509060703" pitchFamily="18" charset="2"/>
              </a:rPr>
              <a:t> </a:t>
            </a:r>
            <a:r>
              <a:rPr lang="en-GB" sz="2800" dirty="0">
                <a:latin typeface="Arial" panose="020B0604020202020204" pitchFamily="34" charset="0"/>
                <a:cs typeface="Arial" panose="020B0604020202020204" pitchFamily="34" charset="0"/>
              </a:rPr>
              <a:t>	</a:t>
            </a:r>
            <a:r>
              <a:rPr lang="en-GB" sz="2800" dirty="0">
                <a:solidFill>
                  <a:schemeClr val="tx1">
                    <a:lumMod val="50000"/>
                    <a:lumOff val="50000"/>
                  </a:schemeClr>
                </a:solidFill>
                <a:latin typeface="Arial" panose="020B0604020202020204" pitchFamily="34" charset="0"/>
                <a:cs typeface="Arial" panose="020B0604020202020204" pitchFamily="34" charset="0"/>
              </a:rPr>
              <a:t>Further examples with selection for </a:t>
            </a:r>
            <a:r>
              <a:rPr lang="en-GB" sz="2800" dirty="0">
                <a:latin typeface="Arial" panose="020B0604020202020204" pitchFamily="34" charset="0"/>
                <a:cs typeface="Arial" panose="020B0604020202020204" pitchFamily="34" charset="0"/>
              </a:rPr>
              <a:t>one</a:t>
            </a:r>
            <a:r>
              <a:rPr lang="en-GB" sz="2800" dirty="0">
                <a:solidFill>
                  <a:schemeClr val="tx1">
                    <a:lumMod val="50000"/>
                    <a:lumOff val="50000"/>
                  </a:schemeClr>
                </a:solidFill>
                <a:latin typeface="Arial" panose="020B0604020202020204" pitchFamily="34" charset="0"/>
                <a:cs typeface="Arial" panose="020B0604020202020204" pitchFamily="34" charset="0"/>
              </a:rPr>
              <a:t> trait and a potential</a:t>
            </a:r>
            <a:br>
              <a:rPr lang="en-GB" sz="2800" dirty="0">
                <a:solidFill>
                  <a:schemeClr val="tx1">
                    <a:lumMod val="50000"/>
                    <a:lumOff val="50000"/>
                  </a:schemeClr>
                </a:solidFill>
                <a:latin typeface="Arial" panose="020B0604020202020204" pitchFamily="34" charset="0"/>
                <a:cs typeface="Arial" panose="020B0604020202020204" pitchFamily="34" charset="0"/>
              </a:rPr>
            </a:br>
            <a:r>
              <a:rPr lang="en-GB" sz="2800" dirty="0">
                <a:solidFill>
                  <a:schemeClr val="tx1">
                    <a:lumMod val="50000"/>
                    <a:lumOff val="50000"/>
                  </a:schemeClr>
                </a:solidFill>
                <a:latin typeface="Arial" panose="020B0604020202020204" pitchFamily="34" charset="0"/>
                <a:cs typeface="Arial" panose="020B0604020202020204" pitchFamily="34" charset="0"/>
              </a:rPr>
              <a:t>         (desired, </a:t>
            </a:r>
            <a:r>
              <a:rPr lang="en-GB" sz="2800" dirty="0">
                <a:latin typeface="Arial" panose="020B0604020202020204" pitchFamily="34" charset="0"/>
                <a:cs typeface="Arial" panose="020B0604020202020204" pitchFamily="34" charset="0"/>
              </a:rPr>
              <a:t>un-</a:t>
            </a:r>
            <a:r>
              <a:rPr lang="en-GB" sz="2800" dirty="0">
                <a:solidFill>
                  <a:schemeClr val="tx1">
                    <a:lumMod val="50000"/>
                    <a:lumOff val="50000"/>
                  </a:schemeClr>
                </a:solidFill>
                <a:latin typeface="Arial" panose="020B0604020202020204" pitchFamily="34" charset="0"/>
                <a:cs typeface="Arial" panose="020B0604020202020204" pitchFamily="34" charset="0"/>
              </a:rPr>
              <a:t>desired) change of the </a:t>
            </a:r>
            <a:r>
              <a:rPr lang="en-GB" sz="2800" dirty="0">
                <a:latin typeface="Arial" panose="020B0604020202020204" pitchFamily="34" charset="0"/>
                <a:cs typeface="Arial" panose="020B0604020202020204" pitchFamily="34" charset="0"/>
              </a:rPr>
              <a:t>other</a:t>
            </a:r>
            <a:r>
              <a:rPr lang="en-GB" sz="2800" dirty="0">
                <a:solidFill>
                  <a:schemeClr val="tx1">
                    <a:lumMod val="50000"/>
                    <a:lumOff val="50000"/>
                  </a:schemeClr>
                </a:solidFill>
                <a:latin typeface="Arial" panose="020B0604020202020204" pitchFamily="34" charset="0"/>
                <a:cs typeface="Arial" panose="020B0604020202020204" pitchFamily="34" charset="0"/>
              </a:rPr>
              <a:t> trait are:</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Grain yield in conventional farming </a:t>
            </a:r>
            <a:r>
              <a:rPr lang="en-GB" sz="2800" i="1" dirty="0">
                <a:solidFill>
                  <a:srgbClr val="0000FF"/>
                </a:solidFill>
                <a:latin typeface="Arial" panose="020B0604020202020204" pitchFamily="34" charset="0"/>
                <a:cs typeface="Arial" panose="020B0604020202020204" pitchFamily="34" charset="0"/>
              </a:rPr>
              <a:t>vs</a:t>
            </a:r>
            <a:r>
              <a:rPr lang="en-GB" sz="2800" dirty="0">
                <a:solidFill>
                  <a:srgbClr val="0000FF"/>
                </a:solidFill>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in organic farming</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Grain yield in sole cropping </a:t>
            </a:r>
            <a:r>
              <a:rPr lang="en-GB" sz="2800" i="1" dirty="0">
                <a:solidFill>
                  <a:srgbClr val="0000FF"/>
                </a:solidFill>
                <a:latin typeface="Arial" panose="020B0604020202020204" pitchFamily="34" charset="0"/>
                <a:cs typeface="Arial" panose="020B0604020202020204" pitchFamily="34" charset="0"/>
              </a:rPr>
              <a:t>vs</a:t>
            </a:r>
            <a:r>
              <a:rPr lang="en-GB" sz="2800" dirty="0">
                <a:solidFill>
                  <a:srgbClr val="0000FF"/>
                </a:solidFill>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in mixed cropping</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Biomass yield </a:t>
            </a:r>
            <a:r>
              <a:rPr lang="en-GB" sz="2800" i="1" dirty="0">
                <a:solidFill>
                  <a:srgbClr val="0000FF"/>
                </a:solidFill>
                <a:latin typeface="Arial" panose="020B0604020202020204" pitchFamily="34" charset="0"/>
                <a:cs typeface="Arial" panose="020B0604020202020204" pitchFamily="34" charset="0"/>
              </a:rPr>
              <a:t>vs</a:t>
            </a:r>
            <a:r>
              <a:rPr lang="en-GB" sz="2800" dirty="0">
                <a:solidFill>
                  <a:srgbClr val="0000FF"/>
                </a:solidFill>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Grain yield</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Lodging </a:t>
            </a:r>
            <a:r>
              <a:rPr lang="en-GB" sz="2800" i="1" dirty="0">
                <a:solidFill>
                  <a:srgbClr val="0000FF"/>
                </a:solidFill>
                <a:latin typeface="Arial" panose="020B0604020202020204" pitchFamily="34" charset="0"/>
                <a:cs typeface="Arial" panose="020B0604020202020204" pitchFamily="34" charset="0"/>
              </a:rPr>
              <a:t>vs</a:t>
            </a:r>
            <a:r>
              <a:rPr lang="en-GB" sz="2800" dirty="0">
                <a:solidFill>
                  <a:srgbClr val="0000FF"/>
                </a:solidFill>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Plant height </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Seed protein content </a:t>
            </a:r>
            <a:r>
              <a:rPr lang="en-GB" sz="2800" i="1" dirty="0">
                <a:solidFill>
                  <a:srgbClr val="0000FF"/>
                </a:solidFill>
                <a:latin typeface="Arial" panose="020B0604020202020204" pitchFamily="34" charset="0"/>
                <a:cs typeface="Arial" panose="020B0604020202020204" pitchFamily="34" charset="0"/>
              </a:rPr>
              <a:t>vs</a:t>
            </a:r>
            <a:r>
              <a:rPr lang="en-GB" sz="2800" dirty="0">
                <a:solidFill>
                  <a:srgbClr val="0000FF"/>
                </a:solidFill>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Seed oil content</a:t>
            </a:r>
          </a:p>
          <a:p>
            <a:pPr marL="457200" indent="-457200">
              <a:buFont typeface="Arial" panose="020B0604020202020204" pitchFamily="34" charset="0"/>
              <a:buChar char="•"/>
            </a:pPr>
            <a:r>
              <a:rPr lang="en-GB" sz="2800" dirty="0">
                <a:latin typeface="Arial" panose="020B0604020202020204" pitchFamily="34" charset="0"/>
                <a:cs typeface="Arial" panose="020B0604020202020204" pitchFamily="34" charset="0"/>
              </a:rPr>
              <a:t>Grain yield </a:t>
            </a:r>
            <a:r>
              <a:rPr lang="en-GB" sz="2800" i="1" dirty="0">
                <a:solidFill>
                  <a:srgbClr val="0000FF"/>
                </a:solidFill>
                <a:latin typeface="Arial" panose="020B0604020202020204" pitchFamily="34" charset="0"/>
                <a:cs typeface="Arial" panose="020B0604020202020204" pitchFamily="34" charset="0"/>
              </a:rPr>
              <a:t>vs</a:t>
            </a:r>
            <a:r>
              <a:rPr lang="en-GB" sz="2800" dirty="0">
                <a:solidFill>
                  <a:srgbClr val="0000FF"/>
                </a:solidFill>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fungus Resistance</a:t>
            </a:r>
            <a:endParaRPr lang="en-GB" sz="280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5909" y="3604203"/>
            <a:ext cx="3121822" cy="3121822"/>
          </a:xfrm>
          <a:prstGeom prst="rect">
            <a:avLst/>
          </a:prstGeom>
          <a:effectLst>
            <a:outerShdw blurRad="50800" dist="38100" dir="2700000" algn="tl" rotWithShape="0">
              <a:prstClr val="black">
                <a:alpha val="40000"/>
              </a:prstClr>
            </a:outerShdw>
          </a:effectLst>
        </p:spPr>
      </p:pic>
      <p:sp>
        <p:nvSpPr>
          <p:cNvPr id="2" name="Textfeld 1"/>
          <p:cNvSpPr txBox="1"/>
          <p:nvPr/>
        </p:nvSpPr>
        <p:spPr>
          <a:xfrm>
            <a:off x="11639550" y="6355421"/>
            <a:ext cx="550687"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a:t>
            </a:fld>
            <a:endParaRPr lang="en-GB"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54689A8-066C-485B-A519-5D6DE96FC8FD}"/>
              </a:ext>
            </a:extLst>
          </p:cNvPr>
          <p:cNvSpPr txBox="1"/>
          <p:nvPr/>
        </p:nvSpPr>
        <p:spPr>
          <a:xfrm>
            <a:off x="53669" y="6131859"/>
            <a:ext cx="7151924"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200" dirty="0">
                <a:latin typeface="Arial" panose="020B0604020202020204" pitchFamily="34" charset="0"/>
                <a:cs typeface="Arial" panose="020B0604020202020204" pitchFamily="34" charset="0"/>
              </a:rPr>
              <a:t>You have meanwhile seen, I try to be strict, rigorous, for some topics. For instance, I try to not write “genotype is heterozygous” but rather “... highly heterozygous” or, even better, “... non-inbred”.</a:t>
            </a:r>
            <a:br>
              <a:rPr lang="en-GB" sz="1200" dirty="0">
                <a:latin typeface="Arial" panose="020B0604020202020204" pitchFamily="34" charset="0"/>
                <a:cs typeface="Arial" panose="020B0604020202020204" pitchFamily="34" charset="0"/>
              </a:rPr>
            </a:br>
            <a:r>
              <a:rPr lang="en-GB" sz="1200" dirty="0">
                <a:latin typeface="Arial" panose="020B0604020202020204" pitchFamily="34" charset="0"/>
                <a:cs typeface="Arial" panose="020B0604020202020204" pitchFamily="34" charset="0"/>
              </a:rPr>
              <a:t>Yet, I am obviously less strict with my upper and lower case quirk. Sorry, </a:t>
            </a:r>
            <a:r>
              <a:rPr lang="en-GB" sz="1200" dirty="0">
                <a:solidFill>
                  <a:schemeClr val="tx1">
                    <a:lumMod val="50000"/>
                    <a:lumOff val="50000"/>
                  </a:schemeClr>
                </a:solidFill>
                <a:latin typeface="Arial" panose="020B0604020202020204" pitchFamily="34" charset="0"/>
                <a:cs typeface="Arial" panose="020B0604020202020204" pitchFamily="34" charset="0"/>
              </a:rPr>
              <a:t>or actually, not really ;-)</a:t>
            </a:r>
          </a:p>
        </p:txBody>
      </p:sp>
    </p:spTree>
    <p:extLst>
      <p:ext uri="{BB962C8B-B14F-4D97-AF65-F5344CB8AC3E}">
        <p14:creationId xmlns:p14="http://schemas.microsoft.com/office/powerpoint/2010/main" val="336244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72000" y="36000"/>
            <a:ext cx="11994971"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In case of (+ ; -) correlation between two traits, you will have a correlated (+ ; - ) change in the trait values in the </a:t>
            </a:r>
            <a:r>
              <a:rPr lang="en-GB" sz="2400" dirty="0">
                <a:solidFill>
                  <a:srgbClr val="FF0000"/>
                </a:solidFill>
                <a:latin typeface="Arial" panose="020B0604020202020204" pitchFamily="34" charset="0"/>
                <a:cs typeface="Arial" panose="020B0604020202020204" pitchFamily="34" charset="0"/>
              </a:rPr>
              <a:t>second trait </a:t>
            </a:r>
            <a:r>
              <a:rPr lang="en-GB" sz="2400" dirty="0">
                <a:latin typeface="Arial" panose="020B0604020202020204" pitchFamily="34" charset="0"/>
                <a:cs typeface="Arial" panose="020B0604020202020204" pitchFamily="34" charset="0"/>
              </a:rPr>
              <a:t>as you select on the </a:t>
            </a:r>
            <a:r>
              <a:rPr lang="en-GB" sz="2400" dirty="0">
                <a:solidFill>
                  <a:srgbClr val="0000FF"/>
                </a:solidFill>
                <a:latin typeface="Arial" panose="020B0604020202020204" pitchFamily="34" charset="0"/>
                <a:cs typeface="Arial" panose="020B0604020202020204" pitchFamily="34" charset="0"/>
              </a:rPr>
              <a:t>first trait</a:t>
            </a:r>
            <a:r>
              <a:rPr lang="en-GB" sz="2400" dirty="0">
                <a:latin typeface="Arial" panose="020B0604020202020204" pitchFamily="34" charset="0"/>
                <a:cs typeface="Arial" panose="020B0604020202020204" pitchFamily="34" charset="0"/>
              </a:rPr>
              <a:t>. </a:t>
            </a:r>
          </a:p>
        </p:txBody>
      </p:sp>
      <p:sp>
        <p:nvSpPr>
          <p:cNvPr id="23" name="TextBox 22"/>
          <p:cNvSpPr txBox="1"/>
          <p:nvPr/>
        </p:nvSpPr>
        <p:spPr>
          <a:xfrm>
            <a:off x="6293911" y="982819"/>
            <a:ext cx="5773060"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Illustrated here is a case with negative correlation. </a:t>
            </a:r>
          </a:p>
          <a:p>
            <a:r>
              <a:rPr lang="en-GB" dirty="0">
                <a:solidFill>
                  <a:srgbClr val="0000FF"/>
                </a:solidFill>
                <a:latin typeface="Arial" panose="020B0604020202020204" pitchFamily="34" charset="0"/>
                <a:cs typeface="Arial" panose="020B0604020202020204" pitchFamily="34" charset="0"/>
              </a:rPr>
              <a:t>You gain for the first, focal trait since you select for high expression of this trait.</a:t>
            </a:r>
            <a:r>
              <a:rPr lang="en-GB" dirty="0">
                <a:latin typeface="Arial" panose="020B0604020202020204" pitchFamily="34" charset="0"/>
                <a:cs typeface="Arial" panose="020B0604020202020204" pitchFamily="34" charset="0"/>
              </a:rPr>
              <a:t> Consequence is: </a:t>
            </a:r>
            <a:r>
              <a:rPr lang="en-GB" dirty="0">
                <a:solidFill>
                  <a:srgbClr val="FF0000"/>
                </a:solidFill>
                <a:latin typeface="Arial" panose="020B0604020202020204" pitchFamily="34" charset="0"/>
                <a:cs typeface="Arial" panose="020B0604020202020204" pitchFamily="34" charset="0"/>
              </a:rPr>
              <a:t>Loss in second trait</a:t>
            </a:r>
            <a:r>
              <a:rPr lang="en-GB" dirty="0">
                <a:latin typeface="Arial" panose="020B0604020202020204" pitchFamily="34" charset="0"/>
                <a:cs typeface="Arial" panose="020B0604020202020204" pitchFamily="34" charset="0"/>
              </a:rPr>
              <a:t>. The stronger the correlation, the stronger this ‘correlated’ reaction at the second trait.</a:t>
            </a:r>
          </a:p>
          <a:p>
            <a:endParaRPr lang="en-GB" dirty="0">
              <a:latin typeface="Arial" panose="020B0604020202020204" pitchFamily="34" charset="0"/>
              <a:cs typeface="Arial" panose="020B0604020202020204" pitchFamily="34" charset="0"/>
            </a:endParaRPr>
          </a:p>
          <a:p>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Usually</a:t>
            </a:r>
            <a:r>
              <a:rPr lang="en-GB" dirty="0">
                <a:latin typeface="Arial" panose="020B0604020202020204" pitchFamily="34" charset="0"/>
                <a:cs typeface="Arial" panose="020B0604020202020204" pitchFamily="34" charset="0"/>
              </a:rPr>
              <a:t>, all agronomically important traits are to some extent correlated with some other traits. For instance: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Yield</a:t>
            </a:r>
            <a:r>
              <a:rPr lang="en-GB" dirty="0">
                <a:solidFill>
                  <a:schemeClr val="tx1">
                    <a:lumMod val="50000"/>
                    <a:lumOff val="50000"/>
                  </a:schemeClr>
                </a:solidFill>
                <a:latin typeface="Arial" panose="020B0604020202020204" pitchFamily="34" charset="0"/>
                <a:cs typeface="Arial" panose="020B0604020202020204" pitchFamily="34" charset="0"/>
              </a:rPr>
              <a:t> is correlated with its own </a:t>
            </a:r>
            <a:r>
              <a:rPr lang="en-GB" dirty="0">
                <a:latin typeface="Arial" panose="020B0604020202020204" pitchFamily="34" charset="0"/>
                <a:cs typeface="Arial" panose="020B0604020202020204" pitchFamily="34" charset="0"/>
              </a:rPr>
              <a:t>yield components</a:t>
            </a:r>
            <a:r>
              <a:rPr lang="en-GB" dirty="0">
                <a:solidFill>
                  <a:schemeClr val="tx1">
                    <a:lumMod val="50000"/>
                    <a:lumOff val="50000"/>
                  </a:schemeClr>
                </a:solidFill>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Yield</a:t>
            </a:r>
            <a:r>
              <a:rPr lang="en-GB" dirty="0">
                <a:solidFill>
                  <a:schemeClr val="tx1">
                    <a:lumMod val="50000"/>
                    <a:lumOff val="50000"/>
                  </a:schemeClr>
                </a:solidFill>
                <a:latin typeface="Arial" panose="020B0604020202020204" pitchFamily="34" charset="0"/>
                <a:cs typeface="Arial" panose="020B0604020202020204" pitchFamily="34" charset="0"/>
              </a:rPr>
              <a:t> is correlated with length of development-</a:t>
            </a:r>
            <a:r>
              <a:rPr lang="en-GB" dirty="0">
                <a:latin typeface="Arial" panose="020B0604020202020204" pitchFamily="34" charset="0"/>
                <a:cs typeface="Arial" panose="020B0604020202020204" pitchFamily="34" charset="0"/>
              </a:rPr>
              <a:t>phases</a:t>
            </a:r>
            <a:r>
              <a:rPr lang="en-GB" dirty="0">
                <a:solidFill>
                  <a:schemeClr val="tx1">
                    <a:lumMod val="50000"/>
                    <a:lumOff val="50000"/>
                  </a:schemeClr>
                </a:solidFill>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Yield</a:t>
            </a:r>
            <a:r>
              <a:rPr lang="en-GB" dirty="0">
                <a:solidFill>
                  <a:schemeClr val="tx1">
                    <a:lumMod val="50000"/>
                    <a:lumOff val="50000"/>
                  </a:schemeClr>
                </a:solidFill>
                <a:latin typeface="Arial" panose="020B0604020202020204" pitchFamily="34" charset="0"/>
                <a:cs typeface="Arial" panose="020B0604020202020204" pitchFamily="34" charset="0"/>
              </a:rPr>
              <a:t> is correlated with </a:t>
            </a:r>
            <a:r>
              <a:rPr lang="en-GB" dirty="0">
                <a:latin typeface="Arial" panose="020B0604020202020204" pitchFamily="34" charset="0"/>
                <a:cs typeface="Arial" panose="020B0604020202020204" pitchFamily="34" charset="0"/>
              </a:rPr>
              <a:t>resistance</a:t>
            </a:r>
            <a:r>
              <a:rPr lang="en-GB" dirty="0">
                <a:solidFill>
                  <a:schemeClr val="tx1">
                    <a:lumMod val="50000"/>
                    <a:lumOff val="50000"/>
                  </a:schemeClr>
                </a:solidFill>
                <a:latin typeface="Arial" panose="020B0604020202020204" pitchFamily="34" charset="0"/>
                <a:cs typeface="Arial" panose="020B0604020202020204" pitchFamily="34" charset="0"/>
              </a:rPr>
              <a:t>, at least if there is infection or infestation.</a:t>
            </a:r>
          </a:p>
          <a:p>
            <a:r>
              <a:rPr lang="en-GB" dirty="0">
                <a:latin typeface="Arial" panose="020B0604020202020204" pitchFamily="34" charset="0"/>
                <a:cs typeface="Arial" panose="020B0604020202020204" pitchFamily="34" charset="0"/>
              </a:rPr>
              <a:t>Yield</a:t>
            </a:r>
            <a:r>
              <a:rPr lang="en-GB" dirty="0">
                <a:solidFill>
                  <a:schemeClr val="tx1">
                    <a:lumMod val="50000"/>
                    <a:lumOff val="50000"/>
                  </a:schemeClr>
                </a:solidFill>
                <a:latin typeface="Arial" panose="020B0604020202020204" pitchFamily="34" charset="0"/>
                <a:cs typeface="Arial" panose="020B0604020202020204" pitchFamily="34" charset="0"/>
              </a:rPr>
              <a:t> is correlated with </a:t>
            </a:r>
            <a:r>
              <a:rPr lang="en-GB" dirty="0">
                <a:latin typeface="Arial" panose="020B0604020202020204" pitchFamily="34" charset="0"/>
                <a:cs typeface="Arial" panose="020B0604020202020204" pitchFamily="34" charset="0"/>
              </a:rPr>
              <a:t>quality</a:t>
            </a:r>
            <a:r>
              <a:rPr lang="en-GB" dirty="0">
                <a:solidFill>
                  <a:schemeClr val="tx1">
                    <a:lumMod val="50000"/>
                    <a:lumOff val="50000"/>
                  </a:schemeClr>
                </a:solidFill>
                <a:latin typeface="Arial" panose="020B0604020202020204" pitchFamily="34" charset="0"/>
                <a:cs typeface="Arial" panose="020B0604020202020204" pitchFamily="34" charset="0"/>
              </a:rPr>
              <a:t> traits</a:t>
            </a:r>
            <a:r>
              <a:rPr lang="en-GB" dirty="0">
                <a:latin typeface="Arial" panose="020B0604020202020204" pitchFamily="34" charset="0"/>
                <a:cs typeface="Arial" panose="020B0604020202020204" pitchFamily="34" charset="0"/>
              </a:rPr>
              <a:t>.</a:t>
            </a:r>
          </a:p>
        </p:txBody>
      </p:sp>
      <p:sp>
        <p:nvSpPr>
          <p:cNvPr id="24" name="TextBox 23"/>
          <p:cNvSpPr txBox="1"/>
          <p:nvPr/>
        </p:nvSpPr>
        <p:spPr>
          <a:xfrm>
            <a:off x="60181" y="5021311"/>
            <a:ext cx="11994971" cy="1754326"/>
          </a:xfrm>
          <a:prstGeom prst="rect">
            <a:avLst/>
          </a:prstGeom>
          <a:solidFill>
            <a:schemeClr val="bg1"/>
          </a:solidFill>
          <a:ln>
            <a:solidFill>
              <a:srgbClr val="FFFFFF"/>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Yield improvements may be accompanied with changes in further traits even if genetic correlation r=0. </a:t>
            </a:r>
            <a:br>
              <a:rPr lang="en-GB" dirty="0">
                <a:latin typeface="Arial" panose="020B0604020202020204" pitchFamily="34" charset="0"/>
                <a:cs typeface="Arial" panose="020B0604020202020204" pitchFamily="34" charset="0"/>
              </a:rPr>
            </a:br>
            <a:r>
              <a:rPr lang="en-GB" dirty="0">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(I) </a:t>
            </a:r>
            <a:r>
              <a:rPr lang="en-GB" dirty="0">
                <a:latin typeface="Arial" panose="020B0604020202020204" pitchFamily="34" charset="0"/>
                <a:cs typeface="Arial" panose="020B0604020202020204" pitchFamily="34" charset="0"/>
              </a:rPr>
              <a:t>When selecting for yield, may be you do not select on the other trait and then … </a:t>
            </a:r>
            <a:r>
              <a:rPr lang="en-GB" dirty="0">
                <a:solidFill>
                  <a:srgbClr val="0000FF"/>
                </a:solidFill>
                <a:latin typeface="Arial" panose="020B0604020202020204" pitchFamily="34" charset="0"/>
                <a:cs typeface="Arial" panose="020B0604020202020204" pitchFamily="34" charset="0"/>
              </a:rPr>
              <a:t>Drift, Migration, Mutation</a:t>
            </a:r>
            <a:r>
              <a:rPr lang="en-GB" dirty="0">
                <a:latin typeface="Arial" panose="020B0604020202020204" pitchFamily="34" charset="0"/>
                <a:cs typeface="Arial" panose="020B0604020202020204" pitchFamily="34" charset="0"/>
              </a:rPr>
              <a:t>  … may provoke genetic changes in the other trait for </a:t>
            </a:r>
            <a:r>
              <a:rPr lang="en-GB" dirty="0">
                <a:solidFill>
                  <a:srgbClr val="0000FF"/>
                </a:solidFill>
                <a:latin typeface="Arial" panose="020B0604020202020204" pitchFamily="34" charset="0"/>
                <a:cs typeface="Arial" panose="020B0604020202020204" pitchFamily="34" charset="0"/>
              </a:rPr>
              <a:t>such</a:t>
            </a:r>
            <a:r>
              <a:rPr lang="en-GB" dirty="0">
                <a:latin typeface="Arial" panose="020B0604020202020204" pitchFamily="34" charset="0"/>
                <a:cs typeface="Arial" panose="020B0604020202020204" pitchFamily="34" charset="0"/>
              </a:rPr>
              <a:t> reasons.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Resistance costs yield</a:t>
            </a:r>
            <a:r>
              <a:rPr lang="en-GB" dirty="0">
                <a:solidFill>
                  <a:srgbClr val="0000FF"/>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t>
            </a:r>
          </a:p>
          <a:p>
            <a:r>
              <a:rPr lang="en-GB" dirty="0">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(II)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a:t>
            </a:r>
            <a:r>
              <a:rPr lang="en-GB" dirty="0">
                <a:solidFill>
                  <a:srgbClr val="0000FF"/>
                </a:solidFill>
                <a:latin typeface="Arial" panose="020B0604020202020204" pitchFamily="34" charset="0"/>
                <a:cs typeface="Arial" panose="020B0604020202020204" pitchFamily="34" charset="0"/>
              </a:rPr>
              <a:t> statement </a:t>
            </a:r>
            <a:r>
              <a:rPr lang="en-GB" dirty="0">
                <a:latin typeface="Arial" panose="020B0604020202020204" pitchFamily="34" charset="0"/>
                <a:cs typeface="Arial" panose="020B0604020202020204" pitchFamily="34" charset="0"/>
              </a:rPr>
              <a:t>is true (even if r=0) for a </a:t>
            </a:r>
            <a:r>
              <a:rPr lang="en-GB" dirty="0">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second</a:t>
            </a:r>
            <a:r>
              <a:rPr lang="en-GB" dirty="0">
                <a:latin typeface="Arial" panose="020B0604020202020204" pitchFamily="34" charset="0"/>
                <a:cs typeface="Arial" panose="020B0604020202020204" pitchFamily="34" charset="0"/>
              </a:rPr>
              <a:t> reason: </a:t>
            </a:r>
            <a:r>
              <a:rPr lang="en-GB" dirty="0">
                <a:solidFill>
                  <a:srgbClr val="0000FF"/>
                </a:solidFill>
                <a:latin typeface="Arial" panose="020B0604020202020204" pitchFamily="34" charset="0"/>
                <a:cs typeface="Arial" panose="020B0604020202020204" pitchFamily="34" charset="0"/>
              </a:rPr>
              <a:t>Dwindling selection intensity</a:t>
            </a:r>
            <a:r>
              <a:rPr lang="en-GB" dirty="0">
                <a:latin typeface="Arial" panose="020B0604020202020204" pitchFamily="34" charset="0"/>
                <a:cs typeface="Arial" panose="020B0604020202020204" pitchFamily="34" charset="0"/>
              </a:rPr>
              <a:t>. ►E.g.: Select from 1000 candidates the 10 best-resistant ones, and among them take the best-quality type. Now: No further selection hence </a:t>
            </a:r>
            <a:r>
              <a:rPr lang="en-GB" dirty="0">
                <a:solidFill>
                  <a:srgbClr val="C00000"/>
                </a:solidFill>
                <a:latin typeface="Arial" panose="020B0604020202020204" pitchFamily="34" charset="0"/>
                <a:cs typeface="Arial" panose="020B0604020202020204" pitchFamily="34" charset="0"/>
              </a:rPr>
              <a:t>no gain </a:t>
            </a:r>
            <a:r>
              <a:rPr lang="en-GB" dirty="0">
                <a:latin typeface="Arial" panose="020B0604020202020204" pitchFamily="34" charset="0"/>
                <a:cs typeface="Arial" panose="020B0604020202020204" pitchFamily="34" charset="0"/>
              </a:rPr>
              <a:t>possible any more for </a:t>
            </a:r>
            <a:r>
              <a:rPr lang="en-GB" dirty="0">
                <a:solidFill>
                  <a:srgbClr val="C00000"/>
                </a:solidFill>
                <a:latin typeface="Arial" panose="020B0604020202020204" pitchFamily="34" charset="0"/>
                <a:cs typeface="Arial" panose="020B0604020202020204" pitchFamily="34" charset="0"/>
              </a:rPr>
              <a:t>yield</a:t>
            </a:r>
            <a:r>
              <a:rPr lang="en-GB" dirty="0">
                <a:latin typeface="Arial" panose="020B0604020202020204" pitchFamily="34" charset="0"/>
                <a:cs typeface="Arial" panose="020B0604020202020204" pitchFamily="34" charset="0"/>
              </a:rPr>
              <a:t>. </a:t>
            </a:r>
            <a:r>
              <a:rPr lang="en-GB" i="0" dirty="0">
                <a:solidFill>
                  <a:srgbClr val="0A0A0A"/>
                </a:solidFill>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You see the point.</a:t>
            </a:r>
          </a:p>
        </p:txBody>
      </p:sp>
      <p:sp>
        <p:nvSpPr>
          <p:cNvPr id="2" name="Textfeld 5"/>
          <p:cNvSpPr txBox="1"/>
          <p:nvPr/>
        </p:nvSpPr>
        <p:spPr>
          <a:xfrm>
            <a:off x="11323462" y="467048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5</a:t>
            </a:fld>
            <a:endParaRPr lang="en-GB" sz="24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4753DAF4-0430-4645-AAB3-E3546BE4407B}"/>
              </a:ext>
            </a:extLst>
          </p:cNvPr>
          <p:cNvGrpSpPr/>
          <p:nvPr/>
        </p:nvGrpSpPr>
        <p:grpSpPr>
          <a:xfrm>
            <a:off x="60181" y="941598"/>
            <a:ext cx="6132767" cy="4020503"/>
            <a:chOff x="60181" y="941598"/>
            <a:chExt cx="6132767" cy="4020503"/>
          </a:xfrm>
        </p:grpSpPr>
        <p:grpSp>
          <p:nvGrpSpPr>
            <p:cNvPr id="4" name="Group 3">
              <a:extLst>
                <a:ext uri="{FF2B5EF4-FFF2-40B4-BE49-F238E27FC236}">
                  <a16:creationId xmlns:a16="http://schemas.microsoft.com/office/drawing/2014/main" id="{C28CE1FF-EA8B-4B7D-B2E2-A19CD6A68972}"/>
                </a:ext>
              </a:extLst>
            </p:cNvPr>
            <p:cNvGrpSpPr/>
            <p:nvPr/>
          </p:nvGrpSpPr>
          <p:grpSpPr>
            <a:xfrm>
              <a:off x="60181" y="941598"/>
              <a:ext cx="6132767" cy="4020503"/>
              <a:chOff x="60181" y="977454"/>
              <a:chExt cx="6132767" cy="4020503"/>
            </a:xfrm>
          </p:grpSpPr>
          <p:pic>
            <p:nvPicPr>
              <p:cNvPr id="32" name="Picture 31"/>
              <p:cNvPicPr>
                <a:picLocks noChangeAspect="1"/>
              </p:cNvPicPr>
              <p:nvPr/>
            </p:nvPicPr>
            <p:blipFill>
              <a:blip r:embed="rId2"/>
              <a:stretch>
                <a:fillRect/>
              </a:stretch>
            </p:blipFill>
            <p:spPr>
              <a:xfrm>
                <a:off x="60181" y="977454"/>
                <a:ext cx="6132767" cy="4020503"/>
              </a:xfrm>
              <a:prstGeom prst="rect">
                <a:avLst/>
              </a:prstGeom>
              <a:effectLst>
                <a:outerShdw blurRad="50800" dist="38100" dir="2700000" algn="tl" rotWithShape="0">
                  <a:prstClr val="black">
                    <a:alpha val="40000"/>
                  </a:prstClr>
                </a:outerShdw>
              </a:effectLst>
            </p:spPr>
          </p:pic>
          <p:sp>
            <p:nvSpPr>
              <p:cNvPr id="33" name="Striped Right Arrow 32"/>
              <p:cNvSpPr/>
              <p:nvPr/>
            </p:nvSpPr>
            <p:spPr>
              <a:xfrm rot="19922587">
                <a:off x="2777035" y="3515018"/>
                <a:ext cx="984826" cy="575734"/>
              </a:xfrm>
              <a:prstGeom prst="stripedRightArrow">
                <a:avLst/>
              </a:prstGeom>
              <a:gradFill flip="none" rotWithShape="1">
                <a:gsLst>
                  <a:gs pos="55000">
                    <a:schemeClr val="bg1">
                      <a:lumMod val="85000"/>
                      <a:shade val="30000"/>
                      <a:satMod val="115000"/>
                    </a:schemeClr>
                  </a:gs>
                  <a:gs pos="100000">
                    <a:srgbClr val="0000FF"/>
                  </a:gs>
                  <a:gs pos="100000">
                    <a:schemeClr val="bg1">
                      <a:lumMod val="85000"/>
                      <a:shade val="100000"/>
                      <a:satMod val="115000"/>
                    </a:schemeClr>
                  </a:gs>
                </a:gsLst>
                <a:lin ang="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Oval 2"/>
              <p:cNvSpPr/>
              <p:nvPr/>
            </p:nvSpPr>
            <p:spPr>
              <a:xfrm>
                <a:off x="4788024" y="2302298"/>
                <a:ext cx="288000" cy="288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Arrow Connector 4"/>
              <p:cNvCxnSpPr/>
              <p:nvPr/>
            </p:nvCxnSpPr>
            <p:spPr>
              <a:xfrm>
                <a:off x="4928300" y="2455442"/>
                <a:ext cx="0" cy="883652"/>
              </a:xfrm>
              <a:prstGeom prst="straightConnector1">
                <a:avLst/>
              </a:prstGeom>
              <a:ln w="57150">
                <a:solidFill>
                  <a:schemeClr val="tx1">
                    <a:lumMod val="50000"/>
                    <a:lumOff val="50000"/>
                  </a:schemeClr>
                </a:solidFill>
                <a:tailEnd type="triangle"/>
              </a:ln>
              <a:effectLst>
                <a:outerShdw blurRad="50800" dist="38100" dir="2700000" algn="tl" rotWithShape="0">
                  <a:srgbClr val="0000FF">
                    <a:alpha val="40000"/>
                  </a:srgbClr>
                </a:outerShdw>
              </a:effectLst>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E34617FB-7BB9-4A3F-98F4-4B37B9D90A07}"/>
                </a:ext>
              </a:extLst>
            </p:cNvPr>
            <p:cNvSpPr txBox="1"/>
            <p:nvPr/>
          </p:nvSpPr>
          <p:spPr>
            <a:xfrm>
              <a:off x="591669" y="4473633"/>
              <a:ext cx="1810871" cy="461665"/>
            </a:xfrm>
            <a:prstGeom prst="rect">
              <a:avLst/>
            </a:prstGeom>
            <a:solidFill>
              <a:schemeClr val="bg1"/>
            </a:solidFill>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Focal trait</a:t>
              </a:r>
            </a:p>
          </p:txBody>
        </p:sp>
        <p:sp>
          <p:nvSpPr>
            <p:cNvPr id="13" name="TextBox 12">
              <a:extLst>
                <a:ext uri="{FF2B5EF4-FFF2-40B4-BE49-F238E27FC236}">
                  <a16:creationId xmlns:a16="http://schemas.microsoft.com/office/drawing/2014/main" id="{9AC55D1F-28F3-4206-857C-64FD8C443082}"/>
                </a:ext>
              </a:extLst>
            </p:cNvPr>
            <p:cNvSpPr txBox="1"/>
            <p:nvPr/>
          </p:nvSpPr>
          <p:spPr>
            <a:xfrm rot="16200000">
              <a:off x="-299971" y="3357660"/>
              <a:ext cx="1136914" cy="415498"/>
            </a:xfrm>
            <a:prstGeom prst="rect">
              <a:avLst/>
            </a:prstGeom>
            <a:solidFill>
              <a:schemeClr val="bg1"/>
            </a:solidFill>
          </p:spPr>
          <p:txBody>
            <a:bodyPr wrap="square" rtlCol="0">
              <a:spAutoFit/>
            </a:bodyPr>
            <a:lstStyle/>
            <a:p>
              <a:r>
                <a:rPr lang="en-GB" sz="2100" dirty="0">
                  <a:solidFill>
                    <a:srgbClr val="FF0000"/>
                  </a:solidFill>
                  <a:latin typeface="Arial" panose="020B0604020202020204" pitchFamily="34" charset="0"/>
                  <a:cs typeface="Arial" panose="020B0604020202020204" pitchFamily="34" charset="0"/>
                </a:rPr>
                <a:t>2</a:t>
              </a:r>
              <a:r>
                <a:rPr lang="en-GB" sz="2100" baseline="30000" dirty="0">
                  <a:solidFill>
                    <a:srgbClr val="FF0000"/>
                  </a:solidFill>
                  <a:latin typeface="Arial" panose="020B0604020202020204" pitchFamily="34" charset="0"/>
                  <a:cs typeface="Arial" panose="020B0604020202020204" pitchFamily="34" charset="0"/>
                </a:rPr>
                <a:t>nd</a:t>
              </a:r>
              <a:r>
                <a:rPr lang="en-GB" sz="2100" dirty="0">
                  <a:solidFill>
                    <a:srgbClr val="FF0000"/>
                  </a:solidFill>
                  <a:latin typeface="Arial" panose="020B0604020202020204" pitchFamily="34" charset="0"/>
                  <a:cs typeface="Arial" panose="020B0604020202020204" pitchFamily="34" charset="0"/>
                </a:rPr>
                <a:t> trait</a:t>
              </a:r>
            </a:p>
          </p:txBody>
        </p:sp>
      </p:grpSp>
    </p:spTree>
    <p:extLst>
      <p:ext uri="{BB962C8B-B14F-4D97-AF65-F5344CB8AC3E}">
        <p14:creationId xmlns:p14="http://schemas.microsoft.com/office/powerpoint/2010/main" val="134620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625" y="66645"/>
            <a:ext cx="12053456"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Breed locally or regionally or globally? I mean: Shall the cultivars be bred and sold for a single farm, for small or large region, or even across continents?</a:t>
            </a:r>
          </a:p>
        </p:txBody>
      </p:sp>
      <p:grpSp>
        <p:nvGrpSpPr>
          <p:cNvPr id="30" name="Group 29"/>
          <p:cNvGrpSpPr>
            <a:grpSpLocks noChangeAspect="1"/>
          </p:cNvGrpSpPr>
          <p:nvPr/>
        </p:nvGrpSpPr>
        <p:grpSpPr>
          <a:xfrm>
            <a:off x="65627" y="969821"/>
            <a:ext cx="7275680" cy="5829312"/>
            <a:chOff x="63500" y="1623615"/>
            <a:chExt cx="6496139" cy="5204743"/>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625" y="1708596"/>
              <a:ext cx="6494014" cy="5119762"/>
            </a:xfrm>
            <a:prstGeom prst="rect">
              <a:avLst/>
            </a:prstGeom>
            <a:solidFill>
              <a:srgbClr val="FF9933"/>
            </a:solidFill>
            <a:effectLst>
              <a:outerShdw blurRad="50800" dist="38100" dir="2700000" algn="tl" rotWithShape="0">
                <a:prstClr val="black">
                  <a:alpha val="40000"/>
                </a:prstClr>
              </a:outerShdw>
            </a:effectLst>
          </p:spPr>
        </p:pic>
        <p:sp>
          <p:nvSpPr>
            <p:cNvPr id="3" name="Donut 2"/>
            <p:cNvSpPr/>
            <p:nvPr/>
          </p:nvSpPr>
          <p:spPr>
            <a:xfrm>
              <a:off x="780505" y="3402874"/>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3" name="Donut 12"/>
            <p:cNvSpPr/>
            <p:nvPr/>
          </p:nvSpPr>
          <p:spPr>
            <a:xfrm>
              <a:off x="694505" y="3614059"/>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4" name="Donut 13"/>
            <p:cNvSpPr/>
            <p:nvPr/>
          </p:nvSpPr>
          <p:spPr>
            <a:xfrm>
              <a:off x="1151707" y="4450077"/>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6" name="Donut 15"/>
            <p:cNvSpPr/>
            <p:nvPr/>
          </p:nvSpPr>
          <p:spPr>
            <a:xfrm>
              <a:off x="4744884" y="3402874"/>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 name="Donut 16"/>
            <p:cNvSpPr/>
            <p:nvPr/>
          </p:nvSpPr>
          <p:spPr>
            <a:xfrm>
              <a:off x="4293127" y="3966754"/>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8" name="Donut 17"/>
            <p:cNvSpPr/>
            <p:nvPr/>
          </p:nvSpPr>
          <p:spPr>
            <a:xfrm>
              <a:off x="3838105" y="4471845"/>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0" name="Donut 19"/>
            <p:cNvSpPr/>
            <p:nvPr/>
          </p:nvSpPr>
          <p:spPr>
            <a:xfrm>
              <a:off x="5270666" y="3474874"/>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1" name="Donut 20"/>
            <p:cNvSpPr/>
            <p:nvPr/>
          </p:nvSpPr>
          <p:spPr>
            <a:xfrm>
              <a:off x="5414666" y="3990696"/>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Rectangle 9"/>
            <p:cNvSpPr/>
            <p:nvPr/>
          </p:nvSpPr>
          <p:spPr>
            <a:xfrm>
              <a:off x="63500" y="1623615"/>
              <a:ext cx="6496139" cy="577081"/>
            </a:xfrm>
            <a:prstGeom prst="rect">
              <a:avLst/>
            </a:prstGeom>
            <a:solidFill>
              <a:schemeClr val="bg1"/>
            </a:solidFill>
            <a:ln w="12700">
              <a:solidFill>
                <a:srgbClr val="FF9933"/>
              </a:solidFill>
            </a:ln>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https://portrait.kws.com/edition-2022/growth-around-the-globe</a:t>
              </a:r>
            </a:p>
            <a:p>
              <a:r>
                <a:rPr lang="en-GB" dirty="0">
                  <a:latin typeface="Arial" panose="020B0604020202020204" pitchFamily="34" charset="0"/>
                  <a:cs typeface="Arial" panose="020B0604020202020204" pitchFamily="34" charset="0"/>
                </a:rPr>
                <a:t>By courtesy of </a:t>
              </a:r>
              <a:r>
                <a:rPr lang="en-GB" dirty="0">
                  <a:solidFill>
                    <a:srgbClr val="F4550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KWS</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Saat</a:t>
              </a:r>
              <a:r>
                <a:rPr lang="en-GB" dirty="0">
                  <a:latin typeface="Arial" panose="020B0604020202020204" pitchFamily="34" charset="0"/>
                  <a:cs typeface="Arial" panose="020B0604020202020204" pitchFamily="34" charset="0"/>
                </a:rPr>
                <a:t> SE &amp; Co. </a:t>
              </a:r>
              <a:r>
                <a:rPr lang="en-GB" dirty="0" err="1">
                  <a:latin typeface="Arial" panose="020B0604020202020204" pitchFamily="34" charset="0"/>
                  <a:cs typeface="Arial" panose="020B0604020202020204" pitchFamily="34" charset="0"/>
                </a:rPr>
                <a:t>KGaA</a:t>
              </a:r>
              <a:r>
                <a:rPr lang="en-GB" dirty="0">
                  <a:latin typeface="Arial" panose="020B0604020202020204" pitchFamily="34" charset="0"/>
                  <a:cs typeface="Arial" panose="020B0604020202020204" pitchFamily="34" charset="0"/>
                </a:rPr>
                <a:t>. </a:t>
              </a:r>
            </a:p>
          </p:txBody>
        </p:sp>
        <p:sp>
          <p:nvSpPr>
            <p:cNvPr id="15" name="Donut 14"/>
            <p:cNvSpPr/>
            <p:nvPr/>
          </p:nvSpPr>
          <p:spPr>
            <a:xfrm>
              <a:off x="3168632" y="5697582"/>
              <a:ext cx="144000" cy="144000"/>
            </a:xfrm>
            <a:prstGeom prst="donut">
              <a:avLst/>
            </a:prstGeom>
            <a:solidFill>
              <a:schemeClr val="accent2"/>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sp>
        <p:nvSpPr>
          <p:cNvPr id="25" name="TextBox 24"/>
          <p:cNvSpPr txBox="1"/>
          <p:nvPr/>
        </p:nvSpPr>
        <p:spPr>
          <a:xfrm>
            <a:off x="7086600" y="4134696"/>
            <a:ext cx="4169664" cy="369332"/>
          </a:xfrm>
          <a:prstGeom prst="rect">
            <a:avLst/>
          </a:prstGeom>
          <a:noFill/>
        </p:spPr>
        <p:txBody>
          <a:bodyPr wrap="square" rtlCol="0">
            <a:spAutoFit/>
          </a:bodyPr>
          <a:lstStyle/>
          <a:p>
            <a:endParaRPr lang="en-GB" dirty="0"/>
          </a:p>
        </p:txBody>
      </p:sp>
      <p:sp>
        <p:nvSpPr>
          <p:cNvPr id="27" name="Rectangle 6"/>
          <p:cNvSpPr>
            <a:spLocks noChangeArrowheads="1"/>
          </p:cNvSpPr>
          <p:nvPr/>
        </p:nvSpPr>
        <p:spPr bwMode="auto">
          <a:xfrm>
            <a:off x="31750" y="210979"/>
            <a:ext cx="65" cy="492443"/>
          </a:xfrm>
          <a:prstGeom prst="rect">
            <a:avLst/>
          </a:prstGeom>
          <a:solidFill>
            <a:srgbClr val="F7F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ctr" latinLnBrk="0" hangingPunct="0">
              <a:lnSpc>
                <a:spcPct val="100000"/>
              </a:lnSpc>
              <a:spcBef>
                <a:spcPct val="0"/>
              </a:spcBef>
              <a:spcAft>
                <a:spcPct val="0"/>
              </a:spcAft>
              <a:buClrTx/>
              <a:buSzTx/>
              <a:buFontTx/>
              <a:buNone/>
              <a:tabLst/>
            </a:pPr>
            <a:br>
              <a:rPr kumimoji="0" lang="en-GB" altLang="en-US" sz="1400" b="0" i="0" u="none" strike="noStrike" cap="none" normalizeH="0" baseline="0" dirty="0">
                <a:ln>
                  <a:noFill/>
                </a:ln>
                <a:solidFill>
                  <a:srgbClr val="000000"/>
                </a:solidFill>
                <a:effectLst/>
                <a:latin typeface="helveticakws"/>
              </a:rPr>
            </a:b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9" name="TextBox 28"/>
          <p:cNvSpPr txBox="1"/>
          <p:nvPr/>
        </p:nvSpPr>
        <p:spPr>
          <a:xfrm>
            <a:off x="7367413" y="969821"/>
            <a:ext cx="4751668" cy="581697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And: Should Breeding &amp; Seed Production be in the hands of specialists or be in the hands of farmers? (Diversity 2022, 14, 126; DOI 10.3390/d14020126).</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Locally and globally acting breeding com-</a:t>
            </a:r>
            <a:r>
              <a:rPr lang="en-GB" dirty="0" err="1">
                <a:latin typeface="Arial" panose="020B0604020202020204" pitchFamily="34" charset="0"/>
                <a:cs typeface="Arial" panose="020B0604020202020204" pitchFamily="34" charset="0"/>
              </a:rPr>
              <a:t>panies</a:t>
            </a:r>
            <a:r>
              <a:rPr lang="en-GB" dirty="0">
                <a:latin typeface="Arial" panose="020B0604020202020204" pitchFamily="34" charset="0"/>
                <a:cs typeface="Arial" panose="020B0604020202020204" pitchFamily="34" charset="0"/>
              </a:rPr>
              <a:t> run a system of </a:t>
            </a:r>
            <a:r>
              <a:rPr lang="en-GB" dirty="0">
                <a:solidFill>
                  <a:srgbClr val="F4550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breeding</a:t>
            </a:r>
            <a:r>
              <a:rPr lang="en-GB" dirty="0">
                <a:latin typeface="Arial" panose="020B0604020202020204" pitchFamily="34" charset="0"/>
                <a:cs typeface="Arial" panose="020B0604020202020204" pitchFamily="34" charset="0"/>
              </a:rPr>
              <a:t> stations and many </a:t>
            </a:r>
            <a:r>
              <a:rPr lang="en-GB" dirty="0">
                <a:solidFill>
                  <a:schemeClr val="accent6">
                    <a:lumMod val="50000"/>
                  </a:schemeClr>
                </a:solidFill>
                <a:latin typeface="Arial" panose="020B0604020202020204" pitchFamily="34" charset="0"/>
                <a:cs typeface="Arial" panose="020B0604020202020204" pitchFamily="34" charset="0"/>
              </a:rPr>
              <a:t>field testing </a:t>
            </a:r>
            <a:r>
              <a:rPr lang="en-GB" dirty="0">
                <a:latin typeface="Arial" panose="020B0604020202020204" pitchFamily="34" charset="0"/>
                <a:cs typeface="Arial" panose="020B0604020202020204" pitchFamily="34" charset="0"/>
              </a:rPr>
              <a:t>stations. The map shows as example the hotspots of KWS’ breeding stations; this company works with more than 70 stations for field-testing (field </a:t>
            </a:r>
            <a:r>
              <a:rPr lang="en-GB" dirty="0" err="1">
                <a:latin typeface="Arial" panose="020B0604020202020204" pitchFamily="34" charset="0"/>
                <a:cs typeface="Arial" panose="020B0604020202020204" pitchFamily="34" charset="0"/>
              </a:rPr>
              <a:t>pheno</a:t>
            </a:r>
            <a:r>
              <a:rPr lang="en-GB" dirty="0">
                <a:latin typeface="Arial" panose="020B0604020202020204" pitchFamily="34" charset="0"/>
                <a:cs typeface="Arial" panose="020B0604020202020204" pitchFamily="34" charset="0"/>
              </a:rPr>
              <a:t>-typing) its germplasm, i.e., experimental cultivars and further genotypes, entries and accessions.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Some</a:t>
            </a:r>
            <a:r>
              <a:rPr lang="en-GB" dirty="0">
                <a:latin typeface="Arial" panose="020B0604020202020204" pitchFamily="34" charset="0"/>
                <a:cs typeface="Arial" panose="020B0604020202020204" pitchFamily="34" charset="0"/>
              </a:rPr>
              <a:t> other Breeding Houses</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Bayer, Corte-</a:t>
            </a:r>
            <a:r>
              <a:rPr lang="en-GB" dirty="0" err="1">
                <a:latin typeface="Arial" panose="020B0604020202020204" pitchFamily="34" charset="0"/>
                <a:cs typeface="Arial" panose="020B0604020202020204" pitchFamily="34" charset="0"/>
              </a:rPr>
              <a:t>va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Cultivari</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Danko</a:t>
            </a:r>
            <a:r>
              <a:rPr lang="en-GB" dirty="0">
                <a:latin typeface="Arial" panose="020B0604020202020204" pitchFamily="34" charset="0"/>
                <a:cs typeface="Arial" panose="020B0604020202020204" pitchFamily="34" charset="0"/>
              </a:rPr>
              <a:t> HR, Dekalb, DSV, </a:t>
            </a:r>
            <a:r>
              <a:rPr lang="en-GB" dirty="0" err="1">
                <a:latin typeface="Arial" panose="020B0604020202020204" pitchFamily="34" charset="0"/>
                <a:cs typeface="Arial" panose="020B0604020202020204" pitchFamily="34" charset="0"/>
              </a:rPr>
              <a:t>Epa-gri</a:t>
            </a:r>
            <a:r>
              <a:rPr lang="en-GB" dirty="0">
                <a:latin typeface="Arial" panose="020B0604020202020204" pitchFamily="34" charset="0"/>
                <a:cs typeface="Arial" panose="020B0604020202020204" pitchFamily="34" charset="0"/>
              </a:rPr>
              <a:t> Brazil, Heritable Agriculture, </a:t>
            </a:r>
            <a:r>
              <a:rPr lang="en-GB" dirty="0" err="1">
                <a:latin typeface="Arial" panose="020B0604020202020204" pitchFamily="34" charset="0"/>
                <a:cs typeface="Arial" panose="020B0604020202020204" pitchFamily="34" charset="0"/>
              </a:rPr>
              <a:t>Limagrain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Nunhems</a:t>
            </a:r>
            <a:r>
              <a:rPr lang="en-GB" dirty="0">
                <a:latin typeface="Arial" panose="020B0604020202020204" pitchFamily="34" charset="0"/>
                <a:cs typeface="Arial" panose="020B0604020202020204" pitchFamily="34" charset="0"/>
              </a:rPr>
              <a:t> BV, </a:t>
            </a:r>
            <a:r>
              <a:rPr lang="en-GB" dirty="0" err="1">
                <a:latin typeface="Arial" panose="020B0604020202020204" pitchFamily="34" charset="0"/>
                <a:cs typeface="Arial" panose="020B0604020202020204" pitchFamily="34" charset="0"/>
              </a:rPr>
              <a:t>Nordsaat</a:t>
            </a:r>
            <a:r>
              <a:rPr lang="en-GB" dirty="0">
                <a:latin typeface="Arial" panose="020B0604020202020204" pitchFamily="34" charset="0"/>
                <a:cs typeface="Arial" panose="020B0604020202020204" pitchFamily="34" charset="0"/>
              </a:rPr>
              <a:t>, NPZ Hans-Georg Lembke KG, </a:t>
            </a:r>
            <a:r>
              <a:rPr lang="en-GB" dirty="0" err="1">
                <a:latin typeface="Arial" panose="020B0604020202020204" pitchFamily="34" charset="0"/>
                <a:cs typeface="Arial" panose="020B0604020202020204" pitchFamily="34" charset="0"/>
              </a:rPr>
              <a:t>Pflanzenzucht</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Oberlimpurg</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Südwestsaat</a:t>
            </a:r>
            <a:r>
              <a:rPr lang="en-GB" dirty="0">
                <a:latin typeface="Arial" panose="020B0604020202020204" pitchFamily="34" charset="0"/>
                <a:cs typeface="Arial" panose="020B0604020202020204" pitchFamily="34" charset="0"/>
              </a:rPr>
              <a:t>, Rijk Zwaan, Syngenta, ... </a:t>
            </a:r>
          </a:p>
        </p:txBody>
      </p:sp>
      <p:sp>
        <p:nvSpPr>
          <p:cNvPr id="6" name="Textfeld 5"/>
          <p:cNvSpPr txBox="1"/>
          <p:nvPr/>
        </p:nvSpPr>
        <p:spPr>
          <a:xfrm>
            <a:off x="11336909" y="19078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6</a:t>
            </a:fld>
            <a:endParaRPr lang="en-GB" sz="2400" dirty="0">
              <a:latin typeface="Arial" panose="020B0604020202020204" pitchFamily="34" charset="0"/>
              <a:cs typeface="Arial" panose="020B0604020202020204" pitchFamily="34" charset="0"/>
            </a:endParaRPr>
          </a:p>
        </p:txBody>
      </p:sp>
      <p:sp>
        <p:nvSpPr>
          <p:cNvPr id="5" name="TextBox 4"/>
          <p:cNvSpPr txBox="1"/>
          <p:nvPr/>
        </p:nvSpPr>
        <p:spPr>
          <a:xfrm>
            <a:off x="72000" y="5581300"/>
            <a:ext cx="7218540" cy="1200329"/>
          </a:xfrm>
          <a:prstGeom prst="rect">
            <a:avLst/>
          </a:prstGeom>
          <a:noFill/>
          <a:effectLst/>
        </p:spPr>
        <p:txBody>
          <a:bodyPr wrap="square" rtlCol="0">
            <a:spAutoFit/>
          </a:bodyPr>
          <a:lstStyle/>
          <a:p>
            <a:r>
              <a:rPr lang="en-GB" dirty="0">
                <a:latin typeface="Arial" panose="020B0604020202020204" pitchFamily="34" charset="0"/>
                <a:cs typeface="Arial" panose="020B0604020202020204" pitchFamily="34" charset="0"/>
              </a:rPr>
              <a:t>To financially sustain such endeavour, you need royalties from selling seed for </a:t>
            </a:r>
            <a:r>
              <a:rPr lang="en-GB" dirty="0">
                <a:solidFill>
                  <a:schemeClr val="tx1">
                    <a:lumMod val="50000"/>
                    <a:lumOff val="50000"/>
                  </a:schemeClr>
                </a:solidFill>
                <a:latin typeface="Arial" panose="020B0604020202020204" pitchFamily="34" charset="0"/>
                <a:cs typeface="Arial" panose="020B0604020202020204" pitchFamily="34" charset="0"/>
              </a:rPr>
              <a:t>&gt;</a:t>
            </a:r>
            <a:r>
              <a:rPr lang="en-GB" dirty="0">
                <a:latin typeface="Arial" panose="020B0604020202020204" pitchFamily="34" charset="0"/>
                <a:cs typeface="Arial" panose="020B0604020202020204" pitchFamily="34" charset="0"/>
              </a:rPr>
              <a:t>&gt;100.000 ha; rather than for few thousands. </a:t>
            </a:r>
            <a:r>
              <a:rPr lang="en-GB" dirty="0">
                <a:solidFill>
                  <a:srgbClr val="0000FF"/>
                </a:solidFill>
                <a:latin typeface="Arial" panose="020B0604020202020204" pitchFamily="34" charset="0"/>
                <a:cs typeface="Arial" panose="020B0604020202020204" pitchFamily="34" charset="0"/>
              </a:rPr>
              <a:t>Local breeding means: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Low-budge</a:t>
            </a:r>
            <a:r>
              <a:rPr lang="en-GB" dirty="0">
                <a:solidFill>
                  <a:srgbClr val="0000FF"/>
                </a:solidFill>
                <a:latin typeface="Arial" panose="020B0604020202020204" pitchFamily="34" charset="0"/>
                <a:cs typeface="Arial" panose="020B0604020202020204" pitchFamily="34" charset="0"/>
              </a:rPr>
              <a:t>t breeding, hence, probably low gain from selection for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a:t>
            </a:r>
            <a:r>
              <a:rPr lang="en-GB" dirty="0">
                <a:solidFill>
                  <a:srgbClr val="0000FF"/>
                </a:solidFill>
                <a:latin typeface="Arial" panose="020B0604020202020204" pitchFamily="34" charset="0"/>
                <a:cs typeface="Arial" panose="020B0604020202020204" pitchFamily="34" charset="0"/>
              </a:rPr>
              <a:t>reason</a:t>
            </a:r>
            <a:r>
              <a:rPr lang="en-GB" dirty="0">
                <a:latin typeface="Arial" panose="020B0604020202020204" pitchFamily="34" charset="0"/>
                <a:cs typeface="Arial" panose="020B0604020202020204" pitchFamily="34" charset="0"/>
              </a:rPr>
              <a:t>.</a:t>
            </a:r>
          </a:p>
        </p:txBody>
      </p:sp>
      <p:sp>
        <p:nvSpPr>
          <p:cNvPr id="7" name="TextBox 6"/>
          <p:cNvSpPr txBox="1"/>
          <p:nvPr/>
        </p:nvSpPr>
        <p:spPr>
          <a:xfrm>
            <a:off x="65625" y="5109632"/>
            <a:ext cx="7275682"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I give this list to demonstrate little biasedness and zero corruption ;-) </a:t>
            </a:r>
          </a:p>
        </p:txBody>
      </p:sp>
      <p:pic>
        <p:nvPicPr>
          <p:cNvPr id="9" name="Picture 8">
            <a:extLst>
              <a:ext uri="{FF2B5EF4-FFF2-40B4-BE49-F238E27FC236}">
                <a16:creationId xmlns:a16="http://schemas.microsoft.com/office/drawing/2014/main" id="{8340E831-00C2-4393-BB7C-B87B794A04AE}"/>
              </a:ext>
            </a:extLst>
          </p:cNvPr>
          <p:cNvPicPr>
            <a:picLocks noChangeAspect="1"/>
          </p:cNvPicPr>
          <p:nvPr/>
        </p:nvPicPr>
        <p:blipFill>
          <a:blip r:embed="rId3"/>
          <a:stretch>
            <a:fillRect/>
          </a:stretch>
        </p:blipFill>
        <p:spPr>
          <a:xfrm>
            <a:off x="6777925" y="999977"/>
            <a:ext cx="545166" cy="590327"/>
          </a:xfrm>
          <a:prstGeom prst="rect">
            <a:avLst/>
          </a:prstGeom>
        </p:spPr>
      </p:pic>
    </p:spTree>
    <p:extLst>
      <p:ext uri="{BB962C8B-B14F-4D97-AF65-F5344CB8AC3E}">
        <p14:creationId xmlns:p14="http://schemas.microsoft.com/office/powerpoint/2010/main" val="1820303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1639550" y="6355421"/>
            <a:ext cx="550687"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7</a:t>
            </a:fld>
            <a:endParaRPr lang="en-GB" sz="2400">
              <a:latin typeface="Arial" panose="020B0604020202020204" pitchFamily="34" charset="0"/>
              <a:cs typeface="Arial" panose="020B0604020202020204" pitchFamily="34" charset="0"/>
            </a:endParaRPr>
          </a:p>
        </p:txBody>
      </p:sp>
      <p:sp>
        <p:nvSpPr>
          <p:cNvPr id="3" name="Abgerundete rechteckige Legende 4"/>
          <p:cNvSpPr/>
          <p:nvPr/>
        </p:nvSpPr>
        <p:spPr>
          <a:xfrm>
            <a:off x="87533" y="87873"/>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4" name="TextBox 3"/>
          <p:cNvSpPr txBox="1"/>
          <p:nvPr/>
        </p:nvSpPr>
        <p:spPr>
          <a:xfrm>
            <a:off x="338328" y="240864"/>
            <a:ext cx="11518892" cy="6217087"/>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"Thinking Globally, Acting Locally"</a:t>
            </a:r>
          </a:p>
          <a:p>
            <a:r>
              <a:rPr lang="en-GB" sz="2800">
                <a:latin typeface="Arial" panose="020B0604020202020204" pitchFamily="34" charset="0"/>
                <a:cs typeface="Arial" panose="020B0604020202020204" pitchFamily="34" charset="0"/>
              </a:rPr>
              <a:t>The Canadian futurist Frank Feather claimed credit for this expression; he chaired a conference named "Thinking Globally, Acting Locally" in 1979.</a:t>
            </a:r>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r>
              <a:rPr lang="en-GB" sz="2800">
                <a:latin typeface="Arial" panose="020B0604020202020204" pitchFamily="34" charset="0"/>
                <a:cs typeface="Arial" panose="020B0604020202020204" pitchFamily="34" charset="0"/>
              </a:rPr>
              <a:t>‚</a:t>
            </a:r>
            <a:r>
              <a:rPr lang="en-GB" sz="2800">
                <a:solidFill>
                  <a:srgbClr val="0000FF"/>
                </a:solidFill>
                <a:latin typeface="Arial" panose="020B0604020202020204" pitchFamily="34" charset="0"/>
                <a:cs typeface="Arial" panose="020B0604020202020204" pitchFamily="34" charset="0"/>
              </a:rPr>
              <a:t>Formal</a:t>
            </a:r>
            <a:r>
              <a:rPr lang="en-GB" sz="2800">
                <a:latin typeface="Arial" panose="020B0604020202020204" pitchFamily="34" charset="0"/>
                <a:cs typeface="Arial" panose="020B0604020202020204" pitchFamily="34" charset="0"/>
              </a:rPr>
              <a:t>‘ or ‘wide-adaptation’ breeding; usually conducted by compa-nies. Cultivars are developed that perform best - judged from their </a:t>
            </a:r>
            <a:r>
              <a:rPr lang="en-GB" sz="2800">
                <a:solidFill>
                  <a:srgbClr val="0000FF"/>
                </a:solidFill>
                <a:latin typeface="Arial" panose="020B0604020202020204" pitchFamily="34" charset="0"/>
                <a:cs typeface="Arial" panose="020B0604020202020204" pitchFamily="34" charset="0"/>
              </a:rPr>
              <a:t>average</a:t>
            </a:r>
            <a:r>
              <a:rPr lang="en-GB" sz="2800">
                <a:latin typeface="Arial" panose="020B0604020202020204" pitchFamily="34" charset="0"/>
                <a:cs typeface="Arial" panose="020B0604020202020204" pitchFamily="34" charset="0"/>
              </a:rPr>
              <a:t> performance ... </a:t>
            </a:r>
            <a:r>
              <a:rPr lang="en-GB" sz="2800">
                <a:solidFill>
                  <a:srgbClr val="0000FF"/>
                </a:solidFill>
                <a:latin typeface="Arial" panose="020B0604020202020204" pitchFamily="34" charset="0"/>
                <a:cs typeface="Arial" panose="020B0604020202020204" pitchFamily="34" charset="0"/>
              </a:rPr>
              <a:t>average</a:t>
            </a:r>
            <a:r>
              <a:rPr lang="en-GB" sz="2800">
                <a:latin typeface="Arial" panose="020B0604020202020204" pitchFamily="34" charset="0"/>
                <a:cs typeface="Arial" panose="020B0604020202020204" pitchFamily="34" charset="0"/>
              </a:rPr>
              <a:t> across the Target Population of Environments, aka Target Area of Marketing. </a:t>
            </a:r>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r>
              <a:rPr lang="en-GB" sz="2800">
                <a:latin typeface="Arial" panose="020B0604020202020204" pitchFamily="34" charset="0"/>
                <a:cs typeface="Arial" panose="020B0604020202020204" pitchFamily="34" charset="0"/>
              </a:rPr>
              <a:t>In the frame of ‚</a:t>
            </a:r>
            <a:r>
              <a:rPr lang="en-GB" sz="2800">
                <a:solidFill>
                  <a:srgbClr val="0000FF"/>
                </a:solidFill>
                <a:latin typeface="Arial" panose="020B0604020202020204" pitchFamily="34" charset="0"/>
                <a:cs typeface="Arial" panose="020B0604020202020204" pitchFamily="34" charset="0"/>
              </a:rPr>
              <a:t>Local</a:t>
            </a:r>
            <a:r>
              <a:rPr lang="en-GB" sz="2800">
                <a:latin typeface="Arial" panose="020B0604020202020204" pitchFamily="34" charset="0"/>
                <a:cs typeface="Arial" panose="020B0604020202020204" pitchFamily="34" charset="0"/>
              </a:rPr>
              <a:t>‘ breeding or ‘On-Farm’ breeding, the objective is rather to find the cultivar that performs best (specifically adapted best) to the environmental and so on features of </a:t>
            </a:r>
            <a:r>
              <a:rPr lang="en-GB" sz="2800">
                <a:solidFill>
                  <a:srgbClr val="0000FF"/>
                </a:solidFill>
                <a:latin typeface="Arial" panose="020B0604020202020204" pitchFamily="34" charset="0"/>
                <a:cs typeface="Arial" panose="020B0604020202020204" pitchFamily="34" charset="0"/>
              </a:rPr>
              <a:t>this</a:t>
            </a:r>
            <a:r>
              <a:rPr lang="en-GB" sz="2800">
                <a:latin typeface="Arial" panose="020B0604020202020204" pitchFamily="34" charset="0"/>
                <a:cs typeface="Arial" panose="020B0604020202020204" pitchFamily="34" charset="0"/>
              </a:rPr>
              <a:t> site, location, farm.</a:t>
            </a:r>
            <a:endParaRPr lang="en-GB" sz="2200">
              <a:latin typeface="Arial" panose="020B0604020202020204" pitchFamily="34" charset="0"/>
              <a:cs typeface="Arial" panose="020B0604020202020204" pitchFamily="34" charset="0"/>
            </a:endParaRPr>
          </a:p>
          <a:p>
            <a:endParaRPr lang="en-GB" sz="2200">
              <a:latin typeface="Arial" panose="020B0604020202020204" pitchFamily="34" charset="0"/>
              <a:cs typeface="Arial" panose="020B0604020202020204" pitchFamily="34" charset="0"/>
            </a:endParaRPr>
          </a:p>
          <a:p>
            <a:endParaRPr lang="en-GB" sz="2200">
              <a:latin typeface="Arial" panose="020B0604020202020204" pitchFamily="34" charset="0"/>
              <a:cs typeface="Arial" panose="020B0604020202020204" pitchFamily="34" charset="0"/>
            </a:endParaRPr>
          </a:p>
          <a:p>
            <a:r>
              <a:rPr lang="en-GB" altLang="de-DE" sz="2200">
                <a:solidFill>
                  <a:schemeClr val="tx1">
                    <a:lumMod val="50000"/>
                    <a:lumOff val="50000"/>
                  </a:schemeClr>
                </a:solidFill>
                <a:latin typeface="Arial" panose="020B0604020202020204" pitchFamily="34" charset="0"/>
                <a:cs typeface="Arial" panose="020B0604020202020204" pitchFamily="34" charset="0"/>
              </a:rPr>
              <a:t>See again UNPLAB-h²_GxE_Ch-1[Broad Sense h²], pages 4-10</a:t>
            </a:r>
            <a:endParaRPr lang="en-GB" sz="280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1760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720584" y="2810391"/>
            <a:ext cx="4355506"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Two</a:t>
            </a:r>
            <a:r>
              <a:rPr lang="en-GB" dirty="0">
                <a:latin typeface="Arial" panose="020B0604020202020204" pitchFamily="34" charset="0"/>
                <a:cs typeface="Arial" panose="020B0604020202020204" pitchFamily="34" charset="0"/>
              </a:rPr>
              <a:t> forms of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interactions: </a:t>
            </a:r>
            <a:r>
              <a:rPr lang="en-GB" dirty="0">
                <a:solidFill>
                  <a:srgbClr val="0000FF"/>
                </a:solidFill>
                <a:latin typeface="Arial" panose="020B0604020202020204" pitchFamily="34" charset="0"/>
                <a:cs typeface="Arial" panose="020B0604020202020204" pitchFamily="34" charset="0"/>
              </a:rPr>
              <a:t>One</a:t>
            </a:r>
            <a:r>
              <a:rPr lang="en-GB" dirty="0">
                <a:latin typeface="Arial" panose="020B0604020202020204" pitchFamily="34" charset="0"/>
                <a:cs typeface="Arial" panose="020B0604020202020204" pitchFamily="34" charset="0"/>
              </a:rPr>
              <a:t> said to consist of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fixed</a:t>
            </a:r>
            <a:r>
              <a:rPr lang="en-GB" dirty="0">
                <a:latin typeface="Arial" panose="020B0604020202020204" pitchFamily="34" charset="0"/>
                <a:cs typeface="Arial" panose="020B0604020202020204" pitchFamily="34" charset="0"/>
              </a:rPr>
              <a:t>‘ interactions </a:t>
            </a:r>
            <a:r>
              <a:rPr lang="en-GB" dirty="0">
                <a:solidFill>
                  <a:srgbClr val="0000FF"/>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predictable (understandable) factors (soil type, climate, day length, no-till agriculture …); the </a:t>
            </a:r>
            <a:r>
              <a:rPr lang="en-GB" dirty="0">
                <a:solidFill>
                  <a:srgbClr val="0000FF"/>
                </a:solidFill>
                <a:latin typeface="Arial" panose="020B0604020202020204" pitchFamily="34" charset="0"/>
                <a:cs typeface="Arial" panose="020B0604020202020204" pitchFamily="34" charset="0"/>
              </a:rPr>
              <a:t>other </a:t>
            </a:r>
            <a:br>
              <a:rPr lang="en-GB" dirty="0">
                <a:solidFill>
                  <a:srgbClr val="0000FF"/>
                </a:solidFill>
                <a:latin typeface="Arial" panose="020B0604020202020204" pitchFamily="34" charset="0"/>
                <a:cs typeface="Arial" panose="020B0604020202020204" pitchFamily="34" charset="0"/>
              </a:rPr>
            </a:br>
            <a:r>
              <a:rPr lang="en-GB" dirty="0">
                <a:solidFill>
                  <a:srgbClr val="0000FF"/>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cause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random</a:t>
            </a:r>
            <a:r>
              <a:rPr lang="en-GB" dirty="0">
                <a:latin typeface="Arial" panose="020B0604020202020204" pitchFamily="34" charset="0"/>
                <a:cs typeface="Arial" panose="020B0604020202020204" pitchFamily="34" charset="0"/>
              </a:rPr>
              <a:t>, unexplainable rank changes of candidates. You may breed for adaptation to </a:t>
            </a:r>
            <a:r>
              <a:rPr lang="en-GB" dirty="0">
                <a:solidFill>
                  <a:srgbClr val="0000FF"/>
                </a:solidFill>
                <a:latin typeface="Arial" panose="020B0604020202020204" pitchFamily="34" charset="0"/>
                <a:cs typeface="Arial" panose="020B0604020202020204" pitchFamily="34" charset="0"/>
              </a:rPr>
              <a:t>fixed</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effects! Yet,</a:t>
            </a:r>
            <a:r>
              <a:rPr lang="en-GB" dirty="0">
                <a:solidFill>
                  <a:srgbClr val="0000FF"/>
                </a:solidFill>
                <a:latin typeface="Arial" panose="020B0604020202020204" pitchFamily="34" charset="0"/>
                <a:cs typeface="Arial" panose="020B0604020202020204" pitchFamily="34" charset="0"/>
              </a:rPr>
              <a:t> random</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is ‚noise‘. Deal with this </a:t>
            </a:r>
            <a:r>
              <a:rPr lang="en-GB" i="1" dirty="0">
                <a:latin typeface="Arial" panose="020B0604020202020204" pitchFamily="34" charset="0"/>
                <a:cs typeface="Arial" panose="020B0604020202020204" pitchFamily="34" charset="0"/>
              </a:rPr>
              <a:t>via</a:t>
            </a:r>
            <a:r>
              <a:rPr lang="en-GB" dirty="0">
                <a:latin typeface="Arial" panose="020B0604020202020204" pitchFamily="34" charset="0"/>
                <a:cs typeface="Arial" panose="020B0604020202020204" pitchFamily="34" charset="0"/>
              </a:rPr>
              <a:t> sampling such random impacts (employ randomisation, replicates across sea-sons and sites) and select candidates based on BLUP (instead BLUE or naïve means).</a:t>
            </a:r>
          </a:p>
        </p:txBody>
      </p:sp>
      <p:sp>
        <p:nvSpPr>
          <p:cNvPr id="2" name="TextBox 1"/>
          <p:cNvSpPr txBox="1"/>
          <p:nvPr/>
        </p:nvSpPr>
        <p:spPr>
          <a:xfrm>
            <a:off x="7628586" y="36000"/>
            <a:ext cx="4447504" cy="267765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Genetic adaptation to sandy soil? Or to cold climate; or to cereal-rich rotation? Okay, doable. </a:t>
            </a:r>
            <a:r>
              <a:rPr lang="en-GB" sz="2400" dirty="0">
                <a:solidFill>
                  <a:schemeClr val="tx1">
                    <a:lumMod val="50000"/>
                    <a:lumOff val="50000"/>
                  </a:schemeClr>
                </a:solidFill>
                <a:latin typeface="Arial" panose="020B0604020202020204" pitchFamily="34" charset="0"/>
                <a:cs typeface="Arial" panose="020B0604020202020204" pitchFamily="34" charset="0"/>
              </a:rPr>
              <a:t>Adaptation to </a:t>
            </a:r>
            <a:r>
              <a:rPr lang="en-GB" sz="2400" dirty="0" err="1">
                <a:solidFill>
                  <a:schemeClr val="tx1">
                    <a:lumMod val="50000"/>
                    <a:lumOff val="50000"/>
                  </a:schemeClr>
                </a:solidFill>
                <a:latin typeface="Arial" panose="020B0604020202020204" pitchFamily="34" charset="0"/>
                <a:cs typeface="Arial" panose="020B0604020202020204" pitchFamily="34" charset="0"/>
              </a:rPr>
              <a:t>unpredic</a:t>
            </a:r>
            <a:r>
              <a:rPr lang="en-GB" sz="2400" dirty="0">
                <a:solidFill>
                  <a:schemeClr val="tx1">
                    <a:lumMod val="50000"/>
                    <a:lumOff val="50000"/>
                  </a:schemeClr>
                </a:solidFill>
                <a:latin typeface="Arial" panose="020B0604020202020204" pitchFamily="34" charset="0"/>
                <a:cs typeface="Arial" panose="020B0604020202020204" pitchFamily="34" charset="0"/>
              </a:rPr>
              <a:t>-table events (‘weather’) or to un-noticed influences? Hardly possible.</a:t>
            </a:r>
          </a:p>
        </p:txBody>
      </p:sp>
      <p:grpSp>
        <p:nvGrpSpPr>
          <p:cNvPr id="4" name="Group 3"/>
          <p:cNvGrpSpPr/>
          <p:nvPr/>
        </p:nvGrpSpPr>
        <p:grpSpPr>
          <a:xfrm>
            <a:off x="0" y="36000"/>
            <a:ext cx="7570652" cy="6802079"/>
            <a:chOff x="0" y="36000"/>
            <a:chExt cx="7570652" cy="6802079"/>
          </a:xfrm>
        </p:grpSpPr>
        <p:pic>
          <p:nvPicPr>
            <p:cNvPr id="11" name="Picture 10"/>
            <p:cNvPicPr>
              <a:picLocks noChangeAspect="1"/>
            </p:cNvPicPr>
            <p:nvPr/>
          </p:nvPicPr>
          <p:blipFill>
            <a:blip r:embed="rId2"/>
            <a:stretch>
              <a:fillRect/>
            </a:stretch>
          </p:blipFill>
          <p:spPr>
            <a:xfrm>
              <a:off x="72000" y="36000"/>
              <a:ext cx="7498652" cy="6802079"/>
            </a:xfrm>
            <a:prstGeom prst="rect">
              <a:avLst/>
            </a:prstGeom>
            <a:effectLst>
              <a:outerShdw blurRad="50800" dist="38100" dir="2700000" algn="tl" rotWithShape="0">
                <a:prstClr val="black">
                  <a:alpha val="40000"/>
                </a:prstClr>
              </a:outerShdw>
            </a:effectLst>
          </p:spPr>
        </p:pic>
        <p:sp>
          <p:nvSpPr>
            <p:cNvPr id="3" name="Rectangle 2"/>
            <p:cNvSpPr/>
            <p:nvPr/>
          </p:nvSpPr>
          <p:spPr>
            <a:xfrm>
              <a:off x="0" y="6503710"/>
              <a:ext cx="7570652" cy="334369"/>
            </a:xfrm>
            <a:prstGeom prst="rect">
              <a:avLst/>
            </a:prstGeom>
            <a:solidFill>
              <a:schemeClr val="bg1"/>
            </a:solidFill>
            <a:ln>
              <a:solidFill>
                <a:schemeClr val="bg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Textfeld 5"/>
          <p:cNvSpPr txBox="1"/>
          <p:nvPr/>
        </p:nvSpPr>
        <p:spPr>
          <a:xfrm>
            <a:off x="72000" y="3151843"/>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8</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4269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1639550" y="6355421"/>
            <a:ext cx="550687"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9</a:t>
            </a:fld>
            <a:endParaRPr lang="en-GB" sz="2400" dirty="0">
              <a:latin typeface="Arial" panose="020B0604020202020204" pitchFamily="34" charset="0"/>
              <a:cs typeface="Arial" panose="020B0604020202020204" pitchFamily="34" charset="0"/>
            </a:endParaRPr>
          </a:p>
        </p:txBody>
      </p:sp>
      <p:sp>
        <p:nvSpPr>
          <p:cNvPr id="3" name="Abgerundete rechteckige Legende 4"/>
          <p:cNvSpPr/>
          <p:nvPr/>
        </p:nvSpPr>
        <p:spPr>
          <a:xfrm>
            <a:off x="87533" y="83301"/>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4" name="TextBox 3"/>
          <p:cNvSpPr txBox="1"/>
          <p:nvPr/>
        </p:nvSpPr>
        <p:spPr>
          <a:xfrm>
            <a:off x="279463" y="233531"/>
            <a:ext cx="8705697" cy="526297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600" dirty="0">
                <a:latin typeface="Arial" panose="020B0604020202020204" pitchFamily="34" charset="0"/>
                <a:cs typeface="Arial" panose="020B0604020202020204" pitchFamily="34" charset="0"/>
              </a:rPr>
              <a:t>Enjoy a visual refreshment while you re-contemplate the topic.</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2600" dirty="0">
                <a:solidFill>
                  <a:srgbClr val="0000FF"/>
                </a:solidFill>
                <a:latin typeface="Arial" panose="020B0604020202020204" pitchFamily="34" charset="0"/>
                <a:cs typeface="Arial" panose="020B0604020202020204" pitchFamily="34" charset="0"/>
              </a:rPr>
              <a:t>As far as exploitable</a:t>
            </a:r>
            <a:r>
              <a:rPr lang="en-GB" sz="2600" dirty="0">
                <a:latin typeface="Arial" panose="020B0604020202020204" pitchFamily="34" charset="0"/>
                <a:cs typeface="Arial" panose="020B0604020202020204" pitchFamily="34" charset="0"/>
              </a:rPr>
              <a:t>, </a:t>
            </a:r>
            <a:r>
              <a:rPr lang="en-GB" sz="2600" dirty="0" err="1">
                <a:latin typeface="Arial" panose="020B0604020202020204" pitchFamily="34" charset="0"/>
                <a:cs typeface="Arial" panose="020B0604020202020204" pitchFamily="34" charset="0"/>
              </a:rPr>
              <a:t>GxE</a:t>
            </a:r>
            <a:r>
              <a:rPr lang="en-GB" sz="2600" dirty="0">
                <a:latin typeface="Arial" panose="020B0604020202020204" pitchFamily="34" charset="0"/>
                <a:cs typeface="Arial" panose="020B0604020202020204" pitchFamily="34" charset="0"/>
              </a:rPr>
              <a:t> interaction effects are added to the ‚pure‘ G effects (and σ²</a:t>
            </a:r>
            <a:r>
              <a:rPr lang="en-GB" sz="2600" baseline="-25000" dirty="0">
                <a:latin typeface="Arial" panose="020B0604020202020204" pitchFamily="34" charset="0"/>
                <a:cs typeface="Arial" panose="020B0604020202020204" pitchFamily="34" charset="0"/>
              </a:rPr>
              <a:t>GxE</a:t>
            </a:r>
            <a:r>
              <a:rPr lang="en-GB" sz="2600" dirty="0">
                <a:latin typeface="Arial" panose="020B0604020202020204" pitchFamily="34" charset="0"/>
                <a:cs typeface="Arial" panose="020B0604020202020204" pitchFamily="34" charset="0"/>
              </a:rPr>
              <a:t> added to σ²</a:t>
            </a:r>
            <a:r>
              <a:rPr lang="en-GB" sz="2600" baseline="-25000" dirty="0">
                <a:latin typeface="Arial" panose="020B0604020202020204" pitchFamily="34" charset="0"/>
                <a:cs typeface="Arial" panose="020B0604020202020204" pitchFamily="34" charset="0"/>
              </a:rPr>
              <a:t>G</a:t>
            </a:r>
            <a:r>
              <a:rPr lang="en-GB" sz="2600" dirty="0">
                <a:latin typeface="Arial" panose="020B0604020202020204" pitchFamily="34" charset="0"/>
                <a:cs typeface="Arial" panose="020B0604020202020204" pitchFamily="34" charset="0"/>
              </a:rPr>
              <a:t>). This is, if the E part of this is stable, constant! I mean, if the target environments are limited to those with such specific, constant E effects. Constant weather can not be organized. But e.g. constant soil type can!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Gain from selection is, then, potentially larger, since then …</a:t>
            </a:r>
          </a:p>
          <a:p>
            <a:r>
              <a:rPr lang="en-GB" sz="2600" dirty="0">
                <a:solidFill>
                  <a:srgbClr val="0000FF"/>
                </a:solidFill>
                <a:latin typeface="Arial" panose="020B0604020202020204" pitchFamily="34" charset="0"/>
                <a:cs typeface="Arial" panose="020B0604020202020204" pitchFamily="34" charset="0"/>
              </a:rPr>
              <a:t>Genetic variance (given such E-factor is constant) is then</a:t>
            </a:r>
            <a:r>
              <a:rPr lang="en-GB" sz="2600" dirty="0">
                <a:latin typeface="Arial" panose="020B0604020202020204" pitchFamily="34" charset="0"/>
                <a:cs typeface="Arial" panose="020B0604020202020204" pitchFamily="34" charset="0"/>
              </a:rPr>
              <a:t>:</a:t>
            </a:r>
            <a:r>
              <a:rPr lang="en-GB" sz="2600" dirty="0">
                <a:solidFill>
                  <a:srgbClr val="0000FF"/>
                </a:solidFill>
                <a:latin typeface="Arial" panose="020B0604020202020204" pitchFamily="34" charset="0"/>
                <a:cs typeface="Arial" panose="020B0604020202020204" pitchFamily="34" charset="0"/>
              </a:rPr>
              <a:t> </a:t>
            </a:r>
          </a:p>
          <a:p>
            <a:r>
              <a:rPr lang="en-GB" sz="2600" dirty="0">
                <a:solidFill>
                  <a:srgbClr val="0000FF"/>
                </a:solidFill>
                <a:latin typeface="Arial" panose="020B0604020202020204" pitchFamily="34" charset="0"/>
                <a:cs typeface="Arial" panose="020B0604020202020204" pitchFamily="34" charset="0"/>
              </a:rPr>
              <a:t>σ²</a:t>
            </a:r>
            <a:r>
              <a:rPr lang="en-GB" sz="2600" baseline="-25000" dirty="0">
                <a:solidFill>
                  <a:srgbClr val="0000FF"/>
                </a:solidFill>
                <a:latin typeface="Arial" panose="020B0604020202020204" pitchFamily="34" charset="0"/>
                <a:cs typeface="Arial" panose="020B0604020202020204" pitchFamily="34" charset="0"/>
              </a:rPr>
              <a:t>G|constant E-factor </a:t>
            </a:r>
            <a:r>
              <a:rPr lang="en-GB" sz="2600" dirty="0">
                <a:latin typeface="Arial" panose="020B0604020202020204" pitchFamily="34" charset="0"/>
                <a:cs typeface="Arial" panose="020B0604020202020204" pitchFamily="34" charset="0"/>
              </a:rPr>
              <a:t>= </a:t>
            </a:r>
            <a:r>
              <a:rPr lang="en-GB" sz="2600" dirty="0">
                <a:solidFill>
                  <a:srgbClr val="7030A0"/>
                </a:solidFill>
                <a:latin typeface="Arial" panose="020B0604020202020204" pitchFamily="34" charset="0"/>
                <a:cs typeface="Arial" panose="020B0604020202020204" pitchFamily="34" charset="0"/>
              </a:rPr>
              <a:t>σ²</a:t>
            </a:r>
            <a:r>
              <a:rPr lang="en-GB" sz="2600" baseline="-25000" dirty="0">
                <a:solidFill>
                  <a:srgbClr val="7030A0"/>
                </a:solidFill>
                <a:latin typeface="Arial" panose="020B0604020202020204" pitchFamily="34" charset="0"/>
                <a:cs typeface="Arial" panose="020B0604020202020204" pitchFamily="34" charset="0"/>
              </a:rPr>
              <a:t>G </a:t>
            </a:r>
            <a:r>
              <a:rPr lang="en-GB" sz="2600" dirty="0">
                <a:latin typeface="Arial" panose="020B0604020202020204" pitchFamily="34" charset="0"/>
                <a:cs typeface="Arial" panose="020B0604020202020204" pitchFamily="34" charset="0"/>
              </a:rPr>
              <a:t>+ σ²</a:t>
            </a:r>
            <a:r>
              <a:rPr lang="en-GB" sz="2600" baseline="-25000" dirty="0">
                <a:latin typeface="Arial" panose="020B0604020202020204" pitchFamily="34" charset="0"/>
                <a:cs typeface="Arial" panose="020B0604020202020204" pitchFamily="34" charset="0"/>
              </a:rPr>
              <a:t>G x(Constant level of E factor) </a:t>
            </a:r>
            <a:r>
              <a:rPr lang="en-GB" sz="26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&gt;</a:t>
            </a:r>
            <a:r>
              <a:rPr lang="en-GB" sz="2600" baseline="-25000" dirty="0">
                <a:solidFill>
                  <a:srgbClr val="0000FF"/>
                </a:solidFill>
                <a:latin typeface="Arial" panose="020B0604020202020204" pitchFamily="34" charset="0"/>
                <a:cs typeface="Arial" panose="020B0604020202020204" pitchFamily="34" charset="0"/>
              </a:rPr>
              <a:t> </a:t>
            </a:r>
            <a:r>
              <a:rPr lang="en-GB" sz="2600" dirty="0">
                <a:solidFill>
                  <a:srgbClr val="0000FF"/>
                </a:solidFill>
                <a:latin typeface="Arial" panose="020B0604020202020204" pitchFamily="34" charset="0"/>
                <a:cs typeface="Arial" panose="020B0604020202020204" pitchFamily="34" charset="0"/>
              </a:rPr>
              <a:t> </a:t>
            </a:r>
            <a:r>
              <a:rPr lang="en-GB" sz="2600" dirty="0">
                <a:solidFill>
                  <a:srgbClr val="7030A0"/>
                </a:solidFill>
                <a:latin typeface="Arial" panose="020B0604020202020204" pitchFamily="34" charset="0"/>
                <a:cs typeface="Arial" panose="020B0604020202020204" pitchFamily="34" charset="0"/>
              </a:rPr>
              <a:t>σ²</a:t>
            </a:r>
            <a:r>
              <a:rPr lang="en-GB" sz="2600" baseline="-25000" dirty="0">
                <a:solidFill>
                  <a:srgbClr val="7030A0"/>
                </a:solidFill>
                <a:latin typeface="Arial" panose="020B0604020202020204" pitchFamily="34" charset="0"/>
                <a:cs typeface="Arial" panose="020B0604020202020204" pitchFamily="34" charset="0"/>
              </a:rPr>
              <a:t>G</a:t>
            </a:r>
            <a:r>
              <a:rPr lang="en-GB" sz="2600" dirty="0">
                <a:latin typeface="Arial" panose="020B0604020202020204" pitchFamily="34" charset="0"/>
                <a:cs typeface="Arial" panose="020B0604020202020204" pitchFamily="34" charset="0"/>
              </a:rPr>
              <a:t>) </a:t>
            </a:r>
          </a:p>
        </p:txBody>
      </p:sp>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2000"/>
                    </a14:imgEffect>
                  </a14:imgLayer>
                </a14:imgProps>
              </a:ext>
              <a:ext uri="{28A0092B-C50C-407E-A947-70E740481C1C}">
                <a14:useLocalDpi xmlns:a14="http://schemas.microsoft.com/office/drawing/2010/main" val="0"/>
              </a:ext>
            </a:extLst>
          </a:blip>
          <a:stretch>
            <a:fillRect/>
          </a:stretch>
        </p:blipFill>
        <p:spPr>
          <a:xfrm>
            <a:off x="9129828" y="1604641"/>
            <a:ext cx="2604911" cy="3907367"/>
          </a:xfrm>
          <a:prstGeom prst="rect">
            <a:avLst/>
          </a:prstGeom>
          <a:effectLst>
            <a:outerShdw blurRad="50800" dist="38100" dir="2700000" sx="101000" sy="101000" algn="tl" rotWithShape="0">
              <a:srgbClr val="0000FF">
                <a:alpha val="40000"/>
              </a:srgbClr>
            </a:outerShdw>
          </a:effectLst>
        </p:spPr>
      </p:pic>
    </p:spTree>
    <p:extLst>
      <p:ext uri="{BB962C8B-B14F-4D97-AF65-F5344CB8AC3E}">
        <p14:creationId xmlns:p14="http://schemas.microsoft.com/office/powerpoint/2010/main" val="3973162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Picture 114"/>
          <p:cNvPicPr>
            <a:picLocks noChangeAspect="1"/>
          </p:cNvPicPr>
          <p:nvPr/>
        </p:nvPicPr>
        <p:blipFill>
          <a:blip r:embed="rId2"/>
          <a:stretch>
            <a:fillRect/>
          </a:stretch>
        </p:blipFill>
        <p:spPr>
          <a:xfrm>
            <a:off x="0" y="2002622"/>
            <a:ext cx="8481060" cy="4824603"/>
          </a:xfrm>
          <a:prstGeom prst="rect">
            <a:avLst/>
          </a:prstGeom>
        </p:spPr>
      </p:pic>
      <p:sp>
        <p:nvSpPr>
          <p:cNvPr id="116" name="TextBox 115"/>
          <p:cNvSpPr txBox="1"/>
          <p:nvPr/>
        </p:nvSpPr>
        <p:spPr>
          <a:xfrm>
            <a:off x="72000" y="36000"/>
            <a:ext cx="12034275"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Across 3 seasons with five </a:t>
            </a:r>
            <a:r>
              <a:rPr lang="en-GB" sz="2400" dirty="0" err="1">
                <a:latin typeface="Arial" panose="020B0604020202020204" pitchFamily="34" charset="0"/>
                <a:cs typeface="Arial" panose="020B0604020202020204" pitchFamily="34" charset="0"/>
              </a:rPr>
              <a:t>locs</a:t>
            </a:r>
            <a:r>
              <a:rPr lang="en-GB" sz="2400" dirty="0">
                <a:latin typeface="Arial" panose="020B0604020202020204" pitchFamily="34" charset="0"/>
                <a:cs typeface="Arial" panose="020B0604020202020204" pitchFamily="34" charset="0"/>
              </a:rPr>
              <a:t>. per season, inbred lines (</a:t>
            </a:r>
            <a:r>
              <a:rPr lang="en-GB" sz="2400" i="1" dirty="0">
                <a:latin typeface="Arial" panose="020B0604020202020204" pitchFamily="34" charset="0"/>
                <a:cs typeface="Arial" panose="020B0604020202020204" pitchFamily="34" charset="0"/>
              </a:rPr>
              <a:t>Vicia faba</a:t>
            </a:r>
            <a:r>
              <a:rPr lang="en-GB" sz="2400" dirty="0">
                <a:latin typeface="Arial" panose="020B0604020202020204" pitchFamily="34" charset="0"/>
                <a:cs typeface="Arial" panose="020B0604020202020204" pitchFamily="34" charset="0"/>
              </a:rPr>
              <a:t>)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were tested and data used to contemplate gain from selection with two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perspectives: Local Breeding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Transregional</a:t>
            </a:r>
            <a:r>
              <a:rPr lang="en-GB" sz="2400" dirty="0">
                <a:latin typeface="Arial" panose="020B0604020202020204" pitchFamily="34" charset="0"/>
                <a:cs typeface="Arial" panose="020B0604020202020204" pitchFamily="34" charset="0"/>
              </a:rPr>
              <a:t> (aka Formal) Breeding. </a:t>
            </a:r>
            <a:r>
              <a:rPr lang="en-GB" dirty="0">
                <a:latin typeface="Arial" panose="020B0604020202020204" pitchFamily="34" charset="0"/>
                <a:cs typeface="Arial" panose="020B0604020202020204" pitchFamily="34" charset="0"/>
              </a:rPr>
              <a:t>http://dx.doi.org/10.53846/goediss-3609</a:t>
            </a:r>
          </a:p>
        </p:txBody>
      </p:sp>
      <p:sp>
        <p:nvSpPr>
          <p:cNvPr id="117" name="TextBox 116"/>
          <p:cNvSpPr txBox="1"/>
          <p:nvPr/>
        </p:nvSpPr>
        <p:spPr>
          <a:xfrm>
            <a:off x="8481060" y="1549402"/>
            <a:ext cx="3625215" cy="443198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treated the genotype x </a:t>
            </a:r>
            <a:r>
              <a:rPr lang="en-GB" dirty="0" err="1">
                <a:latin typeface="Arial" panose="020B0604020202020204" pitchFamily="34" charset="0"/>
                <a:cs typeface="Arial" panose="020B0604020202020204" pitchFamily="34" charset="0"/>
              </a:rPr>
              <a:t>loca-tion</a:t>
            </a:r>
            <a:r>
              <a:rPr lang="en-GB" dirty="0">
                <a:latin typeface="Arial" panose="020B0604020202020204" pitchFamily="34" charset="0"/>
                <a:cs typeface="Arial" panose="020B0604020202020204" pitchFamily="34" charset="0"/>
              </a:rPr>
              <a:t> interactions as fixed effects (</a:t>
            </a:r>
            <a:r>
              <a:rPr lang="en-GB" i="1" dirty="0" err="1">
                <a:latin typeface="Arial" panose="020B0604020202020204" pitchFamily="34" charset="0"/>
                <a:cs typeface="Arial" panose="020B0604020202020204" pitchFamily="34" charset="0"/>
              </a:rPr>
              <a:t>sensu</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Atlin</a:t>
            </a:r>
            <a:r>
              <a:rPr lang="en-GB" dirty="0">
                <a:latin typeface="Arial" panose="020B0604020202020204" pitchFamily="34" charset="0"/>
                <a:cs typeface="Arial" panose="020B0604020202020204" pitchFamily="34" charset="0"/>
              </a:rPr>
              <a:t>..&amp;..</a:t>
            </a:r>
            <a:r>
              <a:rPr lang="en-GB" dirty="0" err="1">
                <a:latin typeface="Arial" panose="020B0604020202020204" pitchFamily="34" charset="0"/>
                <a:cs typeface="Arial" panose="020B0604020202020204" pitchFamily="34" charset="0"/>
              </a:rPr>
              <a:t>Piepho</a:t>
            </a:r>
            <a:r>
              <a:rPr lang="en-GB" dirty="0">
                <a:latin typeface="Arial" panose="020B0604020202020204" pitchFamily="34" charset="0"/>
                <a:cs typeface="Arial" panose="020B0604020202020204" pitchFamily="34" charset="0"/>
              </a:rPr>
              <a:t> 2011); and the </a:t>
            </a:r>
            <a:r>
              <a:rPr lang="en-GB" dirty="0" err="1">
                <a:latin typeface="Arial" panose="020B0604020202020204" pitchFamily="34" charset="0"/>
                <a:cs typeface="Arial" panose="020B0604020202020204" pitchFamily="34" charset="0"/>
              </a:rPr>
              <a:t>GxY</a:t>
            </a:r>
            <a:r>
              <a:rPr lang="en-GB" dirty="0">
                <a:latin typeface="Arial" panose="020B0604020202020204" pitchFamily="34" charset="0"/>
                <a:cs typeface="Arial" panose="020B0604020202020204" pitchFamily="34" charset="0"/>
              </a:rPr>
              <a:t> effects as random. </a:t>
            </a:r>
            <a:r>
              <a:rPr lang="en-GB" dirty="0" err="1">
                <a:latin typeface="Arial" panose="020B0604020202020204" pitchFamily="34" charset="0"/>
                <a:cs typeface="Arial" panose="020B0604020202020204" pitchFamily="34" charset="0"/>
              </a:rPr>
              <a:t>Adap-tation</a:t>
            </a:r>
            <a:r>
              <a:rPr lang="en-GB" dirty="0">
                <a:latin typeface="Arial" panose="020B0604020202020204" pitchFamily="34" charset="0"/>
                <a:cs typeface="Arial" panose="020B0604020202020204" pitchFamily="34" charset="0"/>
              </a:rPr>
              <a:t> to a given location exploits the genetic variance plus</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the </a:t>
            </a:r>
            <a:r>
              <a:rPr lang="en-GB" dirty="0" err="1">
                <a:solidFill>
                  <a:srgbClr val="C00000"/>
                </a:solidFill>
                <a:latin typeface="Arial" panose="020B0604020202020204" pitchFamily="34" charset="0"/>
                <a:cs typeface="Arial" panose="020B0604020202020204" pitchFamily="34" charset="0"/>
              </a:rPr>
              <a:t>GxL</a:t>
            </a:r>
            <a:r>
              <a:rPr lang="en-GB" dirty="0">
                <a:solidFill>
                  <a:srgbClr val="C00000"/>
                </a:solidFill>
                <a:latin typeface="Arial" panose="020B0604020202020204" pitchFamily="34" charset="0"/>
                <a:cs typeface="Arial" panose="020B0604020202020204" pitchFamily="34" charset="0"/>
              </a:rPr>
              <a:t> interaction variance</a:t>
            </a:r>
            <a:r>
              <a:rPr lang="en-GB" dirty="0">
                <a:latin typeface="Arial" panose="020B0604020202020204" pitchFamily="34" charset="0"/>
                <a:cs typeface="Arial" panose="020B0604020202020204" pitchFamily="34" charset="0"/>
              </a:rPr>
              <a:t>; whereas a selection based on the average performance across all 3∙5=15 environments can more or less only exploit the genetic var.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Consider the 15 ‚environments‘ as representative sample of the Target Population of Environ-</a:t>
            </a:r>
            <a:r>
              <a:rPr lang="en-GB" dirty="0" err="1">
                <a:solidFill>
                  <a:schemeClr val="tx1">
                    <a:lumMod val="50000"/>
                    <a:lumOff val="50000"/>
                  </a:schemeClr>
                </a:solidFill>
                <a:latin typeface="Arial" panose="020B0604020202020204" pitchFamily="34" charset="0"/>
                <a:cs typeface="Arial" panose="020B0604020202020204" pitchFamily="34" charset="0"/>
              </a:rPr>
              <a:t>ments</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118" name="Picture 1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5447" y="53061"/>
            <a:ext cx="1560828" cy="1460268"/>
          </a:xfrm>
          <a:prstGeom prst="rect">
            <a:avLst/>
          </a:prstGeom>
          <a:effectLst>
            <a:outerShdw blurRad="50800" dist="38100" dir="2700000" algn="tl" rotWithShape="0">
              <a:prstClr val="black">
                <a:alpha val="40000"/>
              </a:prstClr>
            </a:outerShdw>
          </a:effectLst>
        </p:spPr>
      </p:pic>
      <p:sp>
        <p:nvSpPr>
          <p:cNvPr id="119" name="TextBox 118"/>
          <p:cNvSpPr txBox="1"/>
          <p:nvPr/>
        </p:nvSpPr>
        <p:spPr>
          <a:xfrm>
            <a:off x="10132872" y="1188073"/>
            <a:ext cx="72390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©MT</a:t>
            </a:r>
          </a:p>
        </p:txBody>
      </p:sp>
      <p:sp>
        <p:nvSpPr>
          <p:cNvPr id="3" name="TextBox 2"/>
          <p:cNvSpPr txBox="1"/>
          <p:nvPr/>
        </p:nvSpPr>
        <p:spPr>
          <a:xfrm rot="120000">
            <a:off x="72000" y="2556933"/>
            <a:ext cx="1858434"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L,Y = number of locations, years</a:t>
            </a:r>
          </a:p>
        </p:txBody>
      </p:sp>
      <p:sp>
        <p:nvSpPr>
          <p:cNvPr id="4" name="TextBox 3"/>
          <p:cNvSpPr txBox="1"/>
          <p:nvPr/>
        </p:nvSpPr>
        <p:spPr>
          <a:xfrm>
            <a:off x="72000" y="1549402"/>
            <a:ext cx="8348100"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e.g.: </a:t>
            </a:r>
            <a:r>
              <a:rPr lang="en-GB" dirty="0">
                <a:solidFill>
                  <a:schemeClr val="tx1">
                    <a:lumMod val="50000"/>
                    <a:lumOff val="50000"/>
                  </a:schemeClr>
                </a:solidFill>
                <a:latin typeface="Arial" panose="020B0604020202020204" pitchFamily="34" charset="0"/>
                <a:cs typeface="Arial" panose="020B0604020202020204" pitchFamily="34" charset="0"/>
              </a:rPr>
              <a:t>Breeding for sandy soil exploits the </a:t>
            </a:r>
            <a:r>
              <a:rPr lang="en-GB" dirty="0">
                <a:solidFill>
                  <a:srgbClr val="C00000"/>
                </a:solidFill>
                <a:latin typeface="Arial" panose="020B0604020202020204" pitchFamily="34" charset="0"/>
                <a:cs typeface="Arial" panose="020B0604020202020204" pitchFamily="34" charset="0"/>
              </a:rPr>
              <a:t>G x ‚sandy-soil-interaction‘ effects</a:t>
            </a:r>
            <a:r>
              <a:rPr lang="en-GB" dirty="0">
                <a:solidFill>
                  <a:schemeClr val="tx1">
                    <a:lumMod val="50000"/>
                    <a:lumOff val="50000"/>
                  </a:schemeClr>
                </a:solidFill>
                <a:latin typeface="Arial" panose="020B0604020202020204" pitchFamily="34" charset="0"/>
                <a:cs typeface="Arial" panose="020B0604020202020204" pitchFamily="34" charset="0"/>
              </a:rPr>
              <a:t> ;-)</a:t>
            </a:r>
          </a:p>
        </p:txBody>
      </p:sp>
      <p:sp>
        <p:nvSpPr>
          <p:cNvPr id="5" name="TextBox 4">
            <a:extLst>
              <a:ext uri="{FF2B5EF4-FFF2-40B4-BE49-F238E27FC236}">
                <a16:creationId xmlns:a16="http://schemas.microsoft.com/office/drawing/2014/main" id="{011DB683-923D-4910-9C37-6ABC9E387148}"/>
              </a:ext>
            </a:extLst>
          </p:cNvPr>
          <p:cNvSpPr txBox="1"/>
          <p:nvPr/>
        </p:nvSpPr>
        <p:spPr>
          <a:xfrm>
            <a:off x="8481060" y="6024478"/>
            <a:ext cx="3625215" cy="615553"/>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altLang="de-DE" sz="1700" dirty="0">
                <a:latin typeface="Arial" panose="020B0604020202020204" pitchFamily="34" charset="0"/>
                <a:cs typeface="Arial" panose="020B0604020202020204" pitchFamily="34" charset="0"/>
              </a:rPr>
              <a:t>Cf. UNPLAB-h²_GxE_Ch-3[BLUP],</a:t>
            </a:r>
            <a:br>
              <a:rPr lang="en-GB" altLang="de-DE" sz="1700" dirty="0">
                <a:latin typeface="Arial" panose="020B0604020202020204" pitchFamily="34" charset="0"/>
                <a:cs typeface="Arial" panose="020B0604020202020204" pitchFamily="34" charset="0"/>
              </a:rPr>
            </a:br>
            <a:r>
              <a:rPr lang="en-GB" altLang="de-DE" sz="1700" dirty="0">
                <a:latin typeface="Arial" panose="020B0604020202020204" pitchFamily="34" charset="0"/>
                <a:cs typeface="Arial" panose="020B0604020202020204" pitchFamily="34" charset="0"/>
              </a:rPr>
              <a:t>pages 13-15</a:t>
            </a:r>
            <a:endParaRPr lang="en-GB" sz="1700" dirty="0"/>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10</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8263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324103" y="5783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11</a:t>
            </a:fld>
            <a:endParaRPr lang="en-GB" sz="2400" dirty="0">
              <a:latin typeface="Arial" panose="020B0604020202020204" pitchFamily="34" charset="0"/>
              <a:cs typeface="Arial" panose="020B0604020202020204" pitchFamily="34" charset="0"/>
            </a:endParaRPr>
          </a:p>
        </p:txBody>
      </p:sp>
      <p:sp>
        <p:nvSpPr>
          <p:cNvPr id="3" name="Foliennummernplatzhalter 1"/>
          <p:cNvSpPr>
            <a:spLocks noGrp="1"/>
          </p:cNvSpPr>
          <p:nvPr>
            <p:ph type="sldNum" sz="quarter" idx="10"/>
          </p:nvPr>
        </p:nvSpPr>
        <p:spPr>
          <a:xfrm>
            <a:off x="6553200" y="6245225"/>
            <a:ext cx="2133600" cy="476250"/>
          </a:xfrm>
        </p:spPr>
        <p:txBody>
          <a:bodyPr/>
          <a:lstStyle/>
          <a:p>
            <a:fld id="{EE2F6C63-0B43-4ABD-A670-4AAA128F4F4E}" type="slidenum">
              <a:rPr lang="en-GB" altLang="de-DE" smtClean="0"/>
              <a:pPr/>
              <a:t>11</a:t>
            </a:fld>
            <a:endParaRPr lang="en-GB" altLang="de-DE" dirty="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0" y="36000"/>
            <a:ext cx="7998393" cy="3264408"/>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99" y="3417374"/>
            <a:ext cx="8034393" cy="3272559"/>
          </a:xfrm>
          <a:prstGeom prst="rect">
            <a:avLst/>
          </a:prstGeom>
          <a:noFill/>
          <a:ln w="9525">
            <a:no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8176232" y="6320601"/>
            <a:ext cx="3930043" cy="369332"/>
          </a:xfrm>
          <a:prstGeom prst="rect">
            <a:avLst/>
          </a:prstGeom>
          <a:solidFill>
            <a:schemeClr val="bg1"/>
          </a:solidFill>
          <a:effectLst>
            <a:outerShdw blurRad="50800" dist="38100" algn="l" rotWithShape="0">
              <a:prstClr val="black">
                <a:alpha val="40000"/>
              </a:prstClr>
            </a:outerShdw>
          </a:effectLst>
        </p:spPr>
        <p:txBody>
          <a:bodyPr wrap="square" rtlCol="0">
            <a:spAutoFit/>
          </a:bodyPr>
          <a:lstStyle/>
          <a:p>
            <a:r>
              <a:rPr lang="en-GB" dirty="0">
                <a:solidFill>
                  <a:srgbClr val="222222"/>
                </a:solidFill>
                <a:latin typeface="Arial" panose="020B0604020202020204" pitchFamily="34" charset="0"/>
                <a:cs typeface="Arial" panose="020B0604020202020204" pitchFamily="34" charset="0"/>
              </a:rPr>
              <a:t>DOI 10.1038/s41437-020-0312-1</a:t>
            </a:r>
            <a:endParaRPr lang="en-GB"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8682" y="75485"/>
            <a:ext cx="3447006" cy="3224924"/>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8222727" y="2946848"/>
            <a:ext cx="115306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©MT</a:t>
            </a:r>
          </a:p>
        </p:txBody>
      </p:sp>
    </p:spTree>
    <p:extLst>
      <p:ext uri="{BB962C8B-B14F-4D97-AF65-F5344CB8AC3E}">
        <p14:creationId xmlns:p14="http://schemas.microsoft.com/office/powerpoint/2010/main" val="2752168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5F1701-613A-49D0-A645-88044517A200}"/>
              </a:ext>
            </a:extLst>
          </p:cNvPr>
          <p:cNvPicPr>
            <a:picLocks noChangeAspect="1"/>
          </p:cNvPicPr>
          <p:nvPr/>
        </p:nvPicPr>
        <p:blipFill>
          <a:blip r:embed="rId3"/>
          <a:stretch>
            <a:fillRect/>
          </a:stretch>
        </p:blipFill>
        <p:spPr>
          <a:xfrm>
            <a:off x="59266" y="4625001"/>
            <a:ext cx="5618279" cy="2116186"/>
          </a:xfrm>
          <a:prstGeom prst="rect">
            <a:avLst/>
          </a:prstGeom>
          <a:effectLst>
            <a:outerShdw blurRad="50800" dist="38100" dir="2700000" algn="tl" rotWithShape="0">
              <a:prstClr val="black">
                <a:alpha val="40000"/>
              </a:prstClr>
            </a:outerShdw>
          </a:effectLst>
        </p:spPr>
      </p:pic>
      <p:sp>
        <p:nvSpPr>
          <p:cNvPr id="4" name="Rectangle 3">
            <a:extLst>
              <a:ext uri="{FF2B5EF4-FFF2-40B4-BE49-F238E27FC236}">
                <a16:creationId xmlns:a16="http://schemas.microsoft.com/office/drawing/2014/main" id="{C29BC6D2-D812-4C0F-A710-5A5D7511C03C}"/>
              </a:ext>
            </a:extLst>
          </p:cNvPr>
          <p:cNvSpPr/>
          <p:nvPr/>
        </p:nvSpPr>
        <p:spPr>
          <a:xfrm>
            <a:off x="59267" y="764583"/>
            <a:ext cx="5618279" cy="405539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feld 3"/>
          <p:cNvSpPr txBox="1"/>
          <p:nvPr/>
        </p:nvSpPr>
        <p:spPr>
          <a:xfrm>
            <a:off x="5730875" y="1119856"/>
            <a:ext cx="6373284" cy="563231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Differences between mean yields at the five locations show the ‘Main Effect of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t>
            </a:r>
            <a:r>
              <a:rPr lang="en-GB" dirty="0">
                <a:latin typeface="Arial" panose="020B0604020202020204" pitchFamily="34" charset="0"/>
                <a:cs typeface="Arial" panose="020B0604020202020204" pitchFamily="34" charset="0"/>
              </a:rPr>
              <a:t>ocation’ (estimated as means across the three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ears). Most fertile was </a:t>
            </a:r>
            <a:r>
              <a:rPr lang="en-GB" dirty="0" err="1">
                <a:latin typeface="Arial" panose="020B0604020202020204" pitchFamily="34" charset="0"/>
                <a:cs typeface="Arial" panose="020B0604020202020204" pitchFamily="34" charset="0"/>
              </a:rPr>
              <a:t>Reinshof</a:t>
            </a:r>
            <a:r>
              <a:rPr lang="en-GB" dirty="0">
                <a:latin typeface="Arial" panose="020B0604020202020204" pitchFamily="34" charset="0"/>
                <a:cs typeface="Arial" panose="020B0604020202020204" pitchFamily="34" charset="0"/>
              </a:rPr>
              <a:t> (conventional site), least fertile was </a:t>
            </a:r>
            <a:r>
              <a:rPr lang="en-GB" dirty="0" err="1">
                <a:latin typeface="Arial" panose="020B0604020202020204" pitchFamily="34" charset="0"/>
                <a:cs typeface="Arial" panose="020B0604020202020204" pitchFamily="34" charset="0"/>
              </a:rPr>
              <a:t>Ramsthal</a:t>
            </a:r>
            <a:r>
              <a:rPr lang="en-GB" dirty="0">
                <a:latin typeface="Arial" panose="020B0604020202020204" pitchFamily="34" charset="0"/>
                <a:cs typeface="Arial" panose="020B0604020202020204" pitchFamily="34" charset="0"/>
              </a:rPr>
              <a:t> (one of the 4 organic sites). The highest estimate for phenotypic variance between the inbred lines occurred at </a:t>
            </a:r>
            <a:r>
              <a:rPr lang="en-GB" dirty="0" err="1">
                <a:latin typeface="Arial" panose="020B0604020202020204" pitchFamily="34" charset="0"/>
                <a:cs typeface="Arial" panose="020B0604020202020204" pitchFamily="34" charset="0"/>
              </a:rPr>
              <a:t>Tröndel</a:t>
            </a:r>
            <a:r>
              <a:rPr lang="en-GB" dirty="0">
                <a:latin typeface="Arial" panose="020B0604020202020204" pitchFamily="34" charset="0"/>
                <a:cs typeface="Arial" panose="020B0604020202020204" pitchFamily="34" charset="0"/>
              </a:rPr>
              <a:t>, the least at </a:t>
            </a:r>
            <a:r>
              <a:rPr lang="en-GB" dirty="0" err="1">
                <a:latin typeface="Arial" panose="020B0604020202020204" pitchFamily="34" charset="0"/>
                <a:cs typeface="Arial" panose="020B0604020202020204" pitchFamily="34" charset="0"/>
              </a:rPr>
              <a:t>Reinshof</a:t>
            </a:r>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mean across all 15 (Y=3, L=5) experiments was an estimate for (1) the true mean in 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arget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opulation of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en-GB" dirty="0">
                <a:latin typeface="Arial" panose="020B0604020202020204" pitchFamily="34" charset="0"/>
                <a:cs typeface="Arial" panose="020B0604020202020204" pitchFamily="34" charset="0"/>
              </a:rPr>
              <a:t>nvironments and for (2) the true mean of a randomly taken single environment from this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TPE</a:t>
            </a:r>
            <a:r>
              <a:rPr lang="en-GB" dirty="0">
                <a:latin typeface="Arial" panose="020B0604020202020204" pitchFamily="34" charset="0"/>
                <a:cs typeface="Arial" panose="020B0604020202020204" pitchFamily="34" charset="0"/>
              </a:rPr>
              <a:t> (2.99 t/ha).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Mean of the five single-location variances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=0.335): This estimates the expected phenotypic variance at a randomly taken single (‚typical‘)  location. This mean variance estimates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a:t>
            </a:r>
            <a:r>
              <a:rPr lang="en-GB" dirty="0">
                <a:solidFill>
                  <a:srgbClr val="C00000"/>
                </a:solidFill>
                <a:latin typeface="Arial" panose="020B0604020202020204" pitchFamily="34" charset="0"/>
                <a:cs typeface="Arial" panose="020B0604020202020204" pitchFamily="34" charset="0"/>
              </a:rPr>
              <a:t>σ²</a:t>
            </a:r>
            <a:r>
              <a:rPr lang="en-GB" baseline="-25000" dirty="0">
                <a:solidFill>
                  <a:srgbClr val="C00000"/>
                </a:solidFill>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a:t>
            </a:r>
            <a:r>
              <a:rPr lang="en-GB" dirty="0">
                <a:solidFill>
                  <a:srgbClr val="C00000"/>
                </a:solidFill>
                <a:latin typeface="Arial" panose="020B0604020202020204" pitchFamily="34" charset="0"/>
                <a:cs typeface="Arial" panose="020B0604020202020204" pitchFamily="34" charset="0"/>
              </a:rPr>
              <a:t>σ²</a:t>
            </a:r>
            <a:r>
              <a:rPr lang="en-GB" baseline="-25000" dirty="0">
                <a:solidFill>
                  <a:srgbClr val="C00000"/>
                </a:solidFill>
                <a:latin typeface="Arial" panose="020B0604020202020204" pitchFamily="34" charset="0"/>
                <a:cs typeface="Arial" panose="020B0604020202020204" pitchFamily="34" charset="0"/>
              </a:rPr>
              <a:t>GL</a:t>
            </a:r>
            <a:r>
              <a:rPr lang="en-GB" dirty="0">
                <a:latin typeface="Arial" panose="020B0604020202020204" pitchFamily="34" charset="0"/>
                <a:cs typeface="Arial" panose="020B0604020202020204" pitchFamily="34" charset="0"/>
              </a:rPr>
              <a:t>+(1/3)∙[σ²</a:t>
            </a:r>
            <a:r>
              <a:rPr lang="en-GB" baseline="-25000" dirty="0">
                <a:latin typeface="Arial" panose="020B0604020202020204" pitchFamily="34" charset="0"/>
                <a:cs typeface="Arial" panose="020B0604020202020204" pitchFamily="34" charset="0"/>
              </a:rPr>
              <a:t>GY</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GYL</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e</a:t>
            </a:r>
            <a:r>
              <a:rPr lang="en-GB" dirty="0">
                <a:latin typeface="Arial" panose="020B0604020202020204" pitchFamily="34" charset="0"/>
                <a:cs typeface="Arial" panose="020B0604020202020204" pitchFamily="34" charset="0"/>
              </a:rPr>
              <a:t>]; Y=3.</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Var. between the 15-experiments means (</a:t>
            </a:r>
            <a:r>
              <a:rPr lang="en-GB" dirty="0">
                <a:solidFill>
                  <a:srgbClr val="0000FF"/>
                </a:solidFill>
                <a:latin typeface="Arial" panose="020B0604020202020204" pitchFamily="34" charset="0"/>
                <a:cs typeface="Arial" panose="020B0604020202020204" pitchFamily="34" charset="0"/>
              </a:rPr>
              <a:t>Combined</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esti</a:t>
            </a:r>
            <a:r>
              <a:rPr lang="en-GB" dirty="0">
                <a:latin typeface="Arial" panose="020B0604020202020204" pitchFamily="34" charset="0"/>
                <a:cs typeface="Arial" panose="020B0604020202020204" pitchFamily="34" charset="0"/>
              </a:rPr>
              <a:t>-mates σ²</a:t>
            </a:r>
            <a:r>
              <a:rPr lang="en-GB" baseline="-25000" dirty="0">
                <a:latin typeface="Arial" panose="020B0604020202020204" pitchFamily="34" charset="0"/>
                <a:cs typeface="Arial" panose="020B0604020202020204" pitchFamily="34" charset="0"/>
              </a:rPr>
              <a:t>P</a:t>
            </a:r>
            <a:r>
              <a:rPr lang="en-GB" dirty="0">
                <a:latin typeface="Arial" panose="020B0604020202020204" pitchFamily="34" charset="0"/>
                <a:cs typeface="Arial" panose="020B0604020202020204" pitchFamily="34" charset="0"/>
              </a:rPr>
              <a:t>=</a:t>
            </a:r>
            <a:r>
              <a:rPr lang="en-GB" dirty="0">
                <a:solidFill>
                  <a:srgbClr val="C00000"/>
                </a:solidFill>
                <a:latin typeface="Arial" panose="020B0604020202020204" pitchFamily="34" charset="0"/>
                <a:cs typeface="Arial" panose="020B0604020202020204" pitchFamily="34" charset="0"/>
              </a:rPr>
              <a:t>σ²</a:t>
            </a:r>
            <a:r>
              <a:rPr lang="en-GB" baseline="-25000" dirty="0">
                <a:solidFill>
                  <a:srgbClr val="C00000"/>
                </a:solidFill>
                <a:latin typeface="Arial" panose="020B0604020202020204" pitchFamily="34" charset="0"/>
                <a:cs typeface="Arial" panose="020B0604020202020204" pitchFamily="34" charset="0"/>
              </a:rPr>
              <a:t>G</a:t>
            </a:r>
            <a:r>
              <a:rPr lang="en-GB" dirty="0">
                <a:latin typeface="Arial" panose="020B0604020202020204" pitchFamily="34" charset="0"/>
                <a:cs typeface="Arial" panose="020B0604020202020204" pitchFamily="34" charset="0"/>
              </a:rPr>
              <a:t>+σ²</a:t>
            </a:r>
            <a:r>
              <a:rPr lang="en-GB" baseline="-25000" dirty="0">
                <a:latin typeface="Arial" panose="020B0604020202020204" pitchFamily="34" charset="0"/>
                <a:cs typeface="Arial" panose="020B0604020202020204" pitchFamily="34" charset="0"/>
              </a:rPr>
              <a:t>GL</a:t>
            </a:r>
            <a:r>
              <a:rPr lang="en-GB" dirty="0">
                <a:latin typeface="Arial" panose="020B0604020202020204" pitchFamily="34" charset="0"/>
                <a:cs typeface="Arial" panose="020B0604020202020204" pitchFamily="34" charset="0"/>
              </a:rPr>
              <a:t>/5 +σ²</a:t>
            </a:r>
            <a:r>
              <a:rPr lang="en-GB" baseline="-25000" dirty="0">
                <a:latin typeface="Arial" panose="020B0604020202020204" pitchFamily="34" charset="0"/>
                <a:cs typeface="Arial" panose="020B0604020202020204" pitchFamily="34" charset="0"/>
              </a:rPr>
              <a:t>GY</a:t>
            </a:r>
            <a:r>
              <a:rPr lang="en-GB" dirty="0">
                <a:latin typeface="Arial" panose="020B0604020202020204" pitchFamily="34" charset="0"/>
                <a:cs typeface="Arial" panose="020B0604020202020204" pitchFamily="34" charset="0"/>
              </a:rPr>
              <a:t>/3 +σ²</a:t>
            </a:r>
            <a:r>
              <a:rPr lang="en-GB" baseline="-25000" dirty="0">
                <a:latin typeface="Arial" panose="020B0604020202020204" pitchFamily="34" charset="0"/>
                <a:cs typeface="Arial" panose="020B0604020202020204" pitchFamily="34" charset="0"/>
              </a:rPr>
              <a:t>GYL</a:t>
            </a:r>
            <a:r>
              <a:rPr lang="en-GB" dirty="0">
                <a:latin typeface="Arial" panose="020B0604020202020204" pitchFamily="34" charset="0"/>
                <a:cs typeface="Arial" panose="020B0604020202020204" pitchFamily="34" charset="0"/>
              </a:rPr>
              <a:t>/15 +σ²</a:t>
            </a:r>
            <a:r>
              <a:rPr lang="en-GB" baseline="-25000" dirty="0">
                <a:latin typeface="Arial" panose="020B0604020202020204" pitchFamily="34" charset="0"/>
                <a:cs typeface="Arial" panose="020B0604020202020204" pitchFamily="34" charset="0"/>
              </a:rPr>
              <a:t>e</a:t>
            </a:r>
            <a:r>
              <a:rPr lang="en-GB" dirty="0">
                <a:latin typeface="Arial" panose="020B0604020202020204" pitchFamily="34" charset="0"/>
                <a:cs typeface="Arial" panose="020B0604020202020204" pitchFamily="34" charset="0"/>
              </a:rPr>
              <a:t>/15 and, hence was smaller (0.155 &lt; 0.335). </a:t>
            </a:r>
            <a:r>
              <a:rPr lang="en-GB" dirty="0">
                <a:solidFill>
                  <a:schemeClr val="tx1">
                    <a:lumMod val="50000"/>
                    <a:lumOff val="50000"/>
                  </a:schemeClr>
                </a:solidFill>
                <a:latin typeface="Arial" panose="020B0604020202020204" pitchFamily="34" charset="0"/>
                <a:cs typeface="Arial" panose="020B0604020202020204" pitchFamily="34" charset="0"/>
              </a:rPr>
              <a:t>►Estimate of </a:t>
            </a:r>
            <a:r>
              <a:rPr lang="en-GB" dirty="0">
                <a:solidFill>
                  <a:srgbClr val="C00000"/>
                </a:solidFill>
                <a:latin typeface="Arial" panose="020B0604020202020204" pitchFamily="34" charset="0"/>
                <a:cs typeface="Arial" panose="020B0604020202020204" pitchFamily="34" charset="0"/>
              </a:rPr>
              <a:t>σ²</a:t>
            </a:r>
            <a:r>
              <a:rPr lang="en-GB" baseline="-25000" dirty="0">
                <a:solidFill>
                  <a:srgbClr val="C00000"/>
                </a:solidFill>
                <a:latin typeface="Arial" panose="020B0604020202020204" pitchFamily="34" charset="0"/>
                <a:cs typeface="Arial" panose="020B0604020202020204" pitchFamily="34" charset="0"/>
              </a:rPr>
              <a:t>G</a:t>
            </a:r>
            <a:r>
              <a:rPr lang="en-GB" dirty="0">
                <a:solidFill>
                  <a:schemeClr val="tx1">
                    <a:lumMod val="50000"/>
                    <a:lumOff val="50000"/>
                  </a:schemeClr>
                </a:solidFill>
                <a:latin typeface="Arial" panose="020B0604020202020204" pitchFamily="34" charset="0"/>
                <a:cs typeface="Arial" panose="020B0604020202020204" pitchFamily="34" charset="0"/>
              </a:rPr>
              <a:t>=0.108 t²/ha²</a:t>
            </a:r>
            <a:r>
              <a:rPr lang="en-GB"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i="1" dirty="0">
                <a:latin typeface="Arial" panose="020B0604020202020204" pitchFamily="34" charset="0"/>
                <a:cs typeface="Arial" panose="020B0604020202020204" pitchFamily="34" charset="0"/>
              </a:rPr>
              <a:t>Cf</a:t>
            </a:r>
            <a:r>
              <a:rPr lang="en-GB" dirty="0">
                <a:latin typeface="Arial" panose="020B0604020202020204" pitchFamily="34" charset="0"/>
                <a:cs typeface="Arial" panose="020B0604020202020204" pitchFamily="34" charset="0"/>
              </a:rPr>
              <a:t>. UNPLAB-h²_GxE_Ch-1, pages 25-29.</a:t>
            </a:r>
          </a:p>
        </p:txBody>
      </p:sp>
      <p:sp>
        <p:nvSpPr>
          <p:cNvPr id="87" name="Rectangle 86"/>
          <p:cNvSpPr/>
          <p:nvPr/>
        </p:nvSpPr>
        <p:spPr>
          <a:xfrm>
            <a:off x="59267" y="187100"/>
            <a:ext cx="12044892"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latin typeface="Arial" panose="020B0604020202020204" pitchFamily="34" charset="0"/>
                <a:cs typeface="Arial" panose="020B0604020202020204" pitchFamily="34" charset="0"/>
              </a:rPr>
              <a:t>DOI 10.1007/s10681-007-9603-3. Ghaouti, Vogt-Kaute and Link, 2008. </a:t>
            </a:r>
            <a:r>
              <a:rPr lang="en-GB" sz="2400" dirty="0" err="1">
                <a:latin typeface="Arial" panose="020B0604020202020204" pitchFamily="34" charset="0"/>
                <a:cs typeface="Arial" panose="020B0604020202020204" pitchFamily="34" charset="0"/>
              </a:rPr>
              <a:t>Euphytica</a:t>
            </a:r>
            <a:r>
              <a:rPr lang="en-GB" sz="2400" dirty="0">
                <a:latin typeface="Arial" panose="020B0604020202020204" pitchFamily="34" charset="0"/>
                <a:cs typeface="Arial" panose="020B0604020202020204" pitchFamily="34" charset="0"/>
              </a:rPr>
              <a:t>. </a:t>
            </a:r>
          </a:p>
        </p:txBody>
      </p:sp>
      <p:sp>
        <p:nvSpPr>
          <p:cNvPr id="2" name="Textfeld 5"/>
          <p:cNvSpPr txBox="1"/>
          <p:nvPr/>
        </p:nvSpPr>
        <p:spPr>
          <a:xfrm>
            <a:off x="11367495" y="2010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12</a:t>
            </a:fld>
            <a:endParaRPr lang="en-GB" sz="2400" dirty="0">
              <a:latin typeface="Arial" panose="020B0604020202020204" pitchFamily="34" charset="0"/>
              <a:cs typeface="Arial" panose="020B0604020202020204" pitchFamily="34" charset="0"/>
            </a:endParaRPr>
          </a:p>
        </p:txBody>
      </p:sp>
      <p:graphicFrame>
        <p:nvGraphicFramePr>
          <p:cNvPr id="3" name="Object 2">
            <a:extLst>
              <a:ext uri="{FF2B5EF4-FFF2-40B4-BE49-F238E27FC236}">
                <a16:creationId xmlns:a16="http://schemas.microsoft.com/office/drawing/2014/main" id="{A98FF570-A535-442A-AEC1-F1C0937CF183}"/>
              </a:ext>
            </a:extLst>
          </p:cNvPr>
          <p:cNvGraphicFramePr>
            <a:graphicFrameLocks noChangeAspect="1"/>
          </p:cNvGraphicFramePr>
          <p:nvPr>
            <p:extLst>
              <p:ext uri="{D42A27DB-BD31-4B8C-83A1-F6EECF244321}">
                <p14:modId xmlns:p14="http://schemas.microsoft.com/office/powerpoint/2010/main" val="1702560244"/>
              </p:ext>
            </p:extLst>
          </p:nvPr>
        </p:nvGraphicFramePr>
        <p:xfrm>
          <a:off x="134937" y="815765"/>
          <a:ext cx="6213761" cy="4226350"/>
        </p:xfrm>
        <a:graphic>
          <a:graphicData uri="http://schemas.openxmlformats.org/presentationml/2006/ole">
            <mc:AlternateContent xmlns:mc="http://schemas.openxmlformats.org/markup-compatibility/2006">
              <mc:Choice xmlns:v="urn:schemas-microsoft-com:vml" Requires="v">
                <p:oleObj spid="_x0000_s13347" name="Document" r:id="rId4" imgW="5960676" imgH="4054206" progId="Word.Document.12">
                  <p:link updateAutomatic="1"/>
                </p:oleObj>
              </mc:Choice>
              <mc:Fallback>
                <p:oleObj name="Document" r:id="rId4" imgW="5960676" imgH="4054206" progId="Word.Document.12">
                  <p:link updateAutomatic="1"/>
                  <p:pic>
                    <p:nvPicPr>
                      <p:cNvPr id="0" name=""/>
                      <p:cNvPicPr/>
                      <p:nvPr/>
                    </p:nvPicPr>
                    <p:blipFill>
                      <a:blip r:embed="rId5"/>
                      <a:stretch>
                        <a:fillRect/>
                      </a:stretch>
                    </p:blipFill>
                    <p:spPr>
                      <a:xfrm>
                        <a:off x="134937" y="815765"/>
                        <a:ext cx="6213761" cy="422635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4D7A272E-76F5-4303-A9FB-22D6BCAAAC37}"/>
              </a:ext>
            </a:extLst>
          </p:cNvPr>
          <p:cNvSpPr txBox="1"/>
          <p:nvPr/>
        </p:nvSpPr>
        <p:spPr>
          <a:xfrm>
            <a:off x="59267" y="6452457"/>
            <a:ext cx="855134"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 WL</a:t>
            </a:r>
          </a:p>
        </p:txBody>
      </p:sp>
    </p:spTree>
    <p:extLst>
      <p:ext uri="{BB962C8B-B14F-4D97-AF65-F5344CB8AC3E}">
        <p14:creationId xmlns:p14="http://schemas.microsoft.com/office/powerpoint/2010/main" val="3435209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5BE5AF0-AFEC-41FE-B519-B8F28F75838C}"/>
              </a:ext>
            </a:extLst>
          </p:cNvPr>
          <p:cNvGrpSpPr/>
          <p:nvPr/>
        </p:nvGrpSpPr>
        <p:grpSpPr>
          <a:xfrm>
            <a:off x="7508356" y="0"/>
            <a:ext cx="4572000" cy="6858000"/>
            <a:chOff x="6944832" y="0"/>
            <a:chExt cx="4572000" cy="6858000"/>
          </a:xfrm>
        </p:grpSpPr>
        <p:pic>
          <p:nvPicPr>
            <p:cNvPr id="11" name="Picture 10">
              <a:extLst>
                <a:ext uri="{FF2B5EF4-FFF2-40B4-BE49-F238E27FC236}">
                  <a16:creationId xmlns:a16="http://schemas.microsoft.com/office/drawing/2014/main" id="{35234D74-F195-45B1-B72D-1018E2621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4832" y="0"/>
              <a:ext cx="4572000" cy="6858000"/>
            </a:xfrm>
            <a:prstGeom prst="rect">
              <a:avLst/>
            </a:prstGeom>
          </p:spPr>
        </p:pic>
        <p:sp>
          <p:nvSpPr>
            <p:cNvPr id="12" name="TextBox 11">
              <a:extLst>
                <a:ext uri="{FF2B5EF4-FFF2-40B4-BE49-F238E27FC236}">
                  <a16:creationId xmlns:a16="http://schemas.microsoft.com/office/drawing/2014/main" id="{03EE8EEF-D90B-43D6-A072-712E3DE16B1D}"/>
                </a:ext>
              </a:extLst>
            </p:cNvPr>
            <p:cNvSpPr txBox="1"/>
            <p:nvPr/>
          </p:nvSpPr>
          <p:spPr>
            <a:xfrm>
              <a:off x="7501537" y="6423278"/>
              <a:ext cx="3189234" cy="38041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solidFill>
                    <a:srgbClr val="0000FF"/>
                  </a:solidFill>
                  <a:latin typeface="Arial" panose="020B0604020202020204" pitchFamily="34" charset="0"/>
                  <a:cs typeface="Arial" panose="020B0604020202020204" pitchFamily="34" charset="0"/>
                </a:rPr>
                <a:t>Seasons 2004, 2005, 2006</a:t>
              </a:r>
            </a:p>
          </p:txBody>
        </p:sp>
        <p:sp>
          <p:nvSpPr>
            <p:cNvPr id="13" name="Oval 12">
              <a:extLst>
                <a:ext uri="{FF2B5EF4-FFF2-40B4-BE49-F238E27FC236}">
                  <a16:creationId xmlns:a16="http://schemas.microsoft.com/office/drawing/2014/main" id="{7622D906-DDC0-4186-BBE0-AF981D626D27}"/>
                </a:ext>
              </a:extLst>
            </p:cNvPr>
            <p:cNvSpPr/>
            <p:nvPr/>
          </p:nvSpPr>
          <p:spPr>
            <a:xfrm>
              <a:off x="9096154" y="956930"/>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251C2CD4-8A16-4274-B3B3-CABE8CF7505B}"/>
                </a:ext>
              </a:extLst>
            </p:cNvPr>
            <p:cNvSpPr/>
            <p:nvPr/>
          </p:nvSpPr>
          <p:spPr>
            <a:xfrm>
              <a:off x="8658447" y="2613837"/>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57BA49BF-9FF6-4728-B3DC-4D69385B3901}"/>
                </a:ext>
              </a:extLst>
            </p:cNvPr>
            <p:cNvSpPr/>
            <p:nvPr/>
          </p:nvSpPr>
          <p:spPr>
            <a:xfrm>
              <a:off x="8864009" y="2473842"/>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2D3868A3-3451-4082-8C66-7BBD8A4ADA83}"/>
                </a:ext>
              </a:extLst>
            </p:cNvPr>
            <p:cNvSpPr/>
            <p:nvPr/>
          </p:nvSpPr>
          <p:spPr>
            <a:xfrm>
              <a:off x="8748447" y="3670004"/>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167B1C2D-A567-4CBC-B2F2-BACBC1E37F48}"/>
                </a:ext>
              </a:extLst>
            </p:cNvPr>
            <p:cNvSpPr/>
            <p:nvPr/>
          </p:nvSpPr>
          <p:spPr>
            <a:xfrm>
              <a:off x="10161183" y="4504660"/>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7534E9D0-400C-4B5B-94C3-24A2BF30DABB}"/>
                </a:ext>
              </a:extLst>
            </p:cNvPr>
            <p:cNvSpPr txBox="1"/>
            <p:nvPr/>
          </p:nvSpPr>
          <p:spPr>
            <a:xfrm>
              <a:off x="8698695" y="1232543"/>
              <a:ext cx="106427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Tröndel</a:t>
              </a:r>
              <a:endParaRPr lang="en-GB" dirty="0">
                <a:solidFill>
                  <a:srgbClr val="0000FF"/>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E383CA5-2CE4-4A90-9398-E710E6956294}"/>
                </a:ext>
              </a:extLst>
            </p:cNvPr>
            <p:cNvSpPr txBox="1"/>
            <p:nvPr/>
          </p:nvSpPr>
          <p:spPr>
            <a:xfrm>
              <a:off x="7329379" y="2519171"/>
              <a:ext cx="12835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Reinshof</a:t>
              </a:r>
              <a:endParaRPr lang="en-GB" dirty="0">
                <a:solidFill>
                  <a:srgbClr val="0000FF"/>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A069C0E8-5483-481A-B28B-563C1C99709E}"/>
                </a:ext>
              </a:extLst>
            </p:cNvPr>
            <p:cNvSpPr txBox="1"/>
            <p:nvPr/>
          </p:nvSpPr>
          <p:spPr>
            <a:xfrm>
              <a:off x="9084257" y="2375446"/>
              <a:ext cx="209587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Deppoldshausen</a:t>
              </a:r>
              <a:endParaRPr lang="en-GB" dirty="0">
                <a:solidFill>
                  <a:srgbClr val="0000FF"/>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7139508-6A7D-4BA6-A67F-6F3CCFC39437}"/>
                </a:ext>
              </a:extLst>
            </p:cNvPr>
            <p:cNvSpPr txBox="1"/>
            <p:nvPr/>
          </p:nvSpPr>
          <p:spPr>
            <a:xfrm>
              <a:off x="7415191" y="3557713"/>
              <a:ext cx="12835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Ramsthal</a:t>
              </a:r>
              <a:endParaRPr lang="en-GB" dirty="0">
                <a:solidFill>
                  <a:srgbClr val="0000FF"/>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A5453504-75A6-447B-A34C-33EA7CFE3E8C}"/>
                </a:ext>
              </a:extLst>
            </p:cNvPr>
            <p:cNvSpPr txBox="1"/>
            <p:nvPr/>
          </p:nvSpPr>
          <p:spPr>
            <a:xfrm>
              <a:off x="8838447" y="4404678"/>
              <a:ext cx="12835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Willmering</a:t>
              </a:r>
              <a:endParaRPr lang="en-GB" dirty="0">
                <a:solidFill>
                  <a:srgbClr val="0000FF"/>
                </a:solidFill>
                <a:latin typeface="Arial" panose="020B0604020202020204" pitchFamily="34" charset="0"/>
                <a:cs typeface="Arial" panose="020B0604020202020204" pitchFamily="34" charset="0"/>
              </a:endParaRPr>
            </a:p>
          </p:txBody>
        </p:sp>
      </p:grpSp>
      <p:pic>
        <p:nvPicPr>
          <p:cNvPr id="2" name="Picture 2" descr="Lami+WVK"/>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7000"/>
                    </a14:imgEffect>
                  </a14:imgLayer>
                </a14:imgProps>
              </a:ext>
              <a:ext uri="{28A0092B-C50C-407E-A947-70E740481C1C}">
                <a14:useLocalDpi xmlns:a14="http://schemas.microsoft.com/office/drawing/2010/main" val="0"/>
              </a:ext>
            </a:extLst>
          </a:blip>
          <a:srcRect/>
          <a:stretch>
            <a:fillRect/>
          </a:stretch>
        </p:blipFill>
        <p:spPr bwMode="auto">
          <a:xfrm>
            <a:off x="107504" y="1380590"/>
            <a:ext cx="6847088" cy="53607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2000" y="36000"/>
            <a:ext cx="6882592"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Scoring of trait expression such as plant height and lodging at </a:t>
            </a:r>
            <a:r>
              <a:rPr lang="en-GB" sz="2400" dirty="0" err="1">
                <a:latin typeface="Arial" panose="020B0604020202020204" pitchFamily="34" charset="0"/>
                <a:cs typeface="Arial" panose="020B0604020202020204" pitchFamily="34" charset="0"/>
              </a:rPr>
              <a:t>Tröndel</a:t>
            </a:r>
            <a:r>
              <a:rPr lang="en-GB" sz="2400" dirty="0">
                <a:latin typeface="Arial" panose="020B0604020202020204" pitchFamily="34" charset="0"/>
                <a:cs typeface="Arial" panose="020B0604020202020204" pitchFamily="34" charset="0"/>
              </a:rPr>
              <a:t>, 2006; LG and WVK. Photo: W. Link.</a:t>
            </a:r>
          </a:p>
        </p:txBody>
      </p:sp>
      <p:sp>
        <p:nvSpPr>
          <p:cNvPr id="8"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13</a:t>
            </a:fld>
            <a:endParaRPr lang="en-GB" sz="2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F240D1A-8488-48E9-8164-BD971E428818}"/>
              </a:ext>
            </a:extLst>
          </p:cNvPr>
          <p:cNvSpPr txBox="1"/>
          <p:nvPr/>
        </p:nvSpPr>
        <p:spPr>
          <a:xfrm>
            <a:off x="5938284" y="6365560"/>
            <a:ext cx="1259958" cy="369332"/>
          </a:xfrm>
          <a:prstGeom prst="rect">
            <a:avLst/>
          </a:prstGeom>
          <a:solidFill>
            <a:srgbClr val="FFFFFF"/>
          </a:solidFill>
        </p:spPr>
        <p:txBody>
          <a:bodyPr wrap="square" rtlCol="0">
            <a:spAutoFit/>
          </a:bodyPr>
          <a:lstStyle/>
          <a:p>
            <a:r>
              <a:rPr lang="en-GB" dirty="0">
                <a:latin typeface="Arial" panose="020B0604020202020204" pitchFamily="34" charset="0"/>
                <a:cs typeface="Arial" panose="020B0604020202020204" pitchFamily="34" charset="0"/>
              </a:rPr>
              <a:t>©W. Link</a:t>
            </a:r>
          </a:p>
        </p:txBody>
      </p:sp>
    </p:spTree>
    <p:extLst>
      <p:ext uri="{BB962C8B-B14F-4D97-AF65-F5344CB8AC3E}">
        <p14:creationId xmlns:p14="http://schemas.microsoft.com/office/powerpoint/2010/main" val="2298017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ami+WVK"/>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7000"/>
                    </a14:imgEffect>
                  </a14:imgLayer>
                </a14:imgProps>
              </a:ext>
              <a:ext uri="{28A0092B-C50C-407E-A947-70E740481C1C}">
                <a14:useLocalDpi xmlns:a14="http://schemas.microsoft.com/office/drawing/2010/main" val="0"/>
              </a:ext>
            </a:extLst>
          </a:blip>
          <a:srcRect/>
          <a:stretch>
            <a:fillRect/>
          </a:stretch>
        </p:blipFill>
        <p:spPr bwMode="auto">
          <a:xfrm>
            <a:off x="72000" y="3613725"/>
            <a:ext cx="4076306" cy="319145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2000" y="36000"/>
            <a:ext cx="6743528" cy="3508653"/>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Direct </a:t>
            </a:r>
            <a:r>
              <a:rPr lang="en-GB" sz="2400" i="1" dirty="0">
                <a:latin typeface="Arial" panose="020B0604020202020204" pitchFamily="34" charset="0"/>
                <a:cs typeface="Arial" panose="020B0604020202020204" pitchFamily="34" charset="0"/>
              </a:rPr>
              <a:t>versus</a:t>
            </a:r>
            <a:r>
              <a:rPr lang="en-GB" sz="2400" dirty="0">
                <a:latin typeface="Arial" panose="020B0604020202020204" pitchFamily="34" charset="0"/>
                <a:cs typeface="Arial" panose="020B0604020202020204" pitchFamily="34" charset="0"/>
              </a:rPr>
              <a:t> Correlated Response to Selection</a:t>
            </a:r>
          </a:p>
          <a:p>
            <a:endParaRPr lang="en-GB" dirty="0"/>
          </a:p>
          <a:p>
            <a:r>
              <a:rPr lang="en-GB" dirty="0">
                <a:latin typeface="Arial" panose="020B0604020202020204" pitchFamily="34" charset="0"/>
                <a:cs typeface="Arial" panose="020B0604020202020204" pitchFamily="34" charset="0"/>
              </a:rPr>
              <a:t>Select between candidates based on their mean performance across all environments.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One ‘best’ candidate used for all</a:t>
            </a:r>
            <a:r>
              <a:rPr lang="en-GB" dirty="0">
                <a:latin typeface="Arial" panose="020B0604020202020204" pitchFamily="34" charset="0"/>
                <a:cs typeface="Arial" panose="020B0604020202020204" pitchFamily="34" charset="0"/>
              </a:rPr>
              <a:t>. Advertise and realize this single, best candidate for each location. This is called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GB" dirty="0">
                <a:latin typeface="Arial" panose="020B0604020202020204" pitchFamily="34" charset="0"/>
                <a:cs typeface="Arial" panose="020B0604020202020204" pitchFamily="34" charset="0"/>
              </a:rPr>
              <a:t> gain from selection‘.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Select between candidates based on their mean performance at one of the five locations; realize gain at the very same location</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 specific ‘best’ candidate for each location</a:t>
            </a:r>
            <a:r>
              <a:rPr lang="en-GB" dirty="0">
                <a:latin typeface="Arial" panose="020B0604020202020204" pitchFamily="34" charset="0"/>
                <a:cs typeface="Arial" panose="020B0604020202020204" pitchFamily="34" charset="0"/>
              </a:rPr>
              <a:t>. This is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direct</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gain from selection. Direct gain is different for each location, yet, we focus on the mean of the five cases (five locations).</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7132" y="3609555"/>
            <a:ext cx="2449608" cy="3195625"/>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3367256" y="6435848"/>
            <a:ext cx="1367197"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dirty="0" err="1">
                <a:latin typeface="Arial" panose="020B0604020202020204" pitchFamily="34" charset="0"/>
                <a:cs typeface="Arial" panose="020B0604020202020204" pitchFamily="34" charset="0"/>
              </a:rPr>
              <a:t>Photos</a:t>
            </a:r>
            <a:r>
              <a:rPr lang="de-DE" dirty="0">
                <a:latin typeface="Arial" panose="020B0604020202020204" pitchFamily="34" charset="0"/>
                <a:cs typeface="Arial" panose="020B0604020202020204" pitchFamily="34" charset="0"/>
              </a:rPr>
              <a:t>: WL</a:t>
            </a:r>
            <a:endParaRPr lang="en-GB" dirty="0">
              <a:latin typeface="Arial" panose="020B0604020202020204" pitchFamily="34" charset="0"/>
              <a:cs typeface="Arial" panose="020B0604020202020204" pitchFamily="34" charset="0"/>
            </a:endParaRPr>
          </a:p>
        </p:txBody>
      </p:sp>
      <p:sp>
        <p:nvSpPr>
          <p:cNvPr id="10"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14</a:t>
            </a:fld>
            <a:endParaRPr lang="en-GB" sz="2400"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38B14556-F389-4A69-96BE-1DF0FF52FFB9}"/>
              </a:ext>
            </a:extLst>
          </p:cNvPr>
          <p:cNvGrpSpPr/>
          <p:nvPr/>
        </p:nvGrpSpPr>
        <p:grpSpPr>
          <a:xfrm>
            <a:off x="7508356" y="0"/>
            <a:ext cx="4572000" cy="6858000"/>
            <a:chOff x="6944832" y="0"/>
            <a:chExt cx="4572000" cy="6858000"/>
          </a:xfrm>
        </p:grpSpPr>
        <p:pic>
          <p:nvPicPr>
            <p:cNvPr id="12" name="Picture 11">
              <a:extLst>
                <a:ext uri="{FF2B5EF4-FFF2-40B4-BE49-F238E27FC236}">
                  <a16:creationId xmlns:a16="http://schemas.microsoft.com/office/drawing/2014/main" id="{3AB2E2FC-3E27-438F-9461-9A6D31767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4832" y="0"/>
              <a:ext cx="4572000" cy="6858000"/>
            </a:xfrm>
            <a:prstGeom prst="rect">
              <a:avLst/>
            </a:prstGeom>
          </p:spPr>
        </p:pic>
        <p:sp>
          <p:nvSpPr>
            <p:cNvPr id="13" name="TextBox 12">
              <a:extLst>
                <a:ext uri="{FF2B5EF4-FFF2-40B4-BE49-F238E27FC236}">
                  <a16:creationId xmlns:a16="http://schemas.microsoft.com/office/drawing/2014/main" id="{45427E6E-4090-4DF6-9043-43B7FE90F036}"/>
                </a:ext>
              </a:extLst>
            </p:cNvPr>
            <p:cNvSpPr txBox="1"/>
            <p:nvPr/>
          </p:nvSpPr>
          <p:spPr>
            <a:xfrm>
              <a:off x="7501537" y="6423278"/>
              <a:ext cx="3189234" cy="38041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solidFill>
                    <a:srgbClr val="0000FF"/>
                  </a:solidFill>
                  <a:latin typeface="Arial" panose="020B0604020202020204" pitchFamily="34" charset="0"/>
                  <a:cs typeface="Arial" panose="020B0604020202020204" pitchFamily="34" charset="0"/>
                </a:rPr>
                <a:t>Seasons 2004, 2005, 2006</a:t>
              </a:r>
            </a:p>
          </p:txBody>
        </p:sp>
        <p:sp>
          <p:nvSpPr>
            <p:cNvPr id="14" name="Oval 13">
              <a:extLst>
                <a:ext uri="{FF2B5EF4-FFF2-40B4-BE49-F238E27FC236}">
                  <a16:creationId xmlns:a16="http://schemas.microsoft.com/office/drawing/2014/main" id="{8950773B-95B6-4EFE-B5ED-D016302237AC}"/>
                </a:ext>
              </a:extLst>
            </p:cNvPr>
            <p:cNvSpPr/>
            <p:nvPr/>
          </p:nvSpPr>
          <p:spPr>
            <a:xfrm>
              <a:off x="9096154" y="956930"/>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F89F1665-8DED-4C94-B91E-A63C60E805C0}"/>
                </a:ext>
              </a:extLst>
            </p:cNvPr>
            <p:cNvSpPr/>
            <p:nvPr/>
          </p:nvSpPr>
          <p:spPr>
            <a:xfrm>
              <a:off x="8658447" y="2613837"/>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D22D6A57-B964-41A3-9920-8264C82FC58F}"/>
                </a:ext>
              </a:extLst>
            </p:cNvPr>
            <p:cNvSpPr/>
            <p:nvPr/>
          </p:nvSpPr>
          <p:spPr>
            <a:xfrm>
              <a:off x="8864009" y="2473842"/>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1DE5C06-0CCD-4552-A9E6-C0A335E3CF08}"/>
                </a:ext>
              </a:extLst>
            </p:cNvPr>
            <p:cNvSpPr/>
            <p:nvPr/>
          </p:nvSpPr>
          <p:spPr>
            <a:xfrm>
              <a:off x="8748447" y="3670004"/>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3AD3790E-6AFB-4BB0-A8CB-D6D937A44AAD}"/>
                </a:ext>
              </a:extLst>
            </p:cNvPr>
            <p:cNvSpPr/>
            <p:nvPr/>
          </p:nvSpPr>
          <p:spPr>
            <a:xfrm>
              <a:off x="10161183" y="4504660"/>
              <a:ext cx="180000" cy="180000"/>
            </a:xfrm>
            <a:prstGeom prst="ellipse">
              <a:avLst/>
            </a:prstGeom>
            <a:solidFill>
              <a:srgbClr val="0000FF"/>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4FA87E09-0ACC-4635-81FE-4461C5ED99AC}"/>
                </a:ext>
              </a:extLst>
            </p:cNvPr>
            <p:cNvSpPr txBox="1"/>
            <p:nvPr/>
          </p:nvSpPr>
          <p:spPr>
            <a:xfrm>
              <a:off x="8698695" y="1232543"/>
              <a:ext cx="106427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Tröndel</a:t>
              </a:r>
              <a:endParaRPr lang="en-GB" dirty="0">
                <a:solidFill>
                  <a:srgbClr val="0000FF"/>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1421257B-B96C-49F6-A12C-494F4ED78042}"/>
                </a:ext>
              </a:extLst>
            </p:cNvPr>
            <p:cNvSpPr txBox="1"/>
            <p:nvPr/>
          </p:nvSpPr>
          <p:spPr>
            <a:xfrm>
              <a:off x="7329379" y="2519171"/>
              <a:ext cx="12835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Reinshof</a:t>
              </a:r>
              <a:endParaRPr lang="en-GB" dirty="0">
                <a:solidFill>
                  <a:srgbClr val="0000FF"/>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E9CD1A3-5919-475D-B7D9-4EFDB7534572}"/>
                </a:ext>
              </a:extLst>
            </p:cNvPr>
            <p:cNvSpPr txBox="1"/>
            <p:nvPr/>
          </p:nvSpPr>
          <p:spPr>
            <a:xfrm>
              <a:off x="9084257" y="2375446"/>
              <a:ext cx="209587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Deppoldshausen</a:t>
              </a:r>
              <a:endParaRPr lang="en-GB" dirty="0">
                <a:solidFill>
                  <a:srgbClr val="0000FF"/>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1379F84B-8297-49B3-AE50-91842F00A341}"/>
                </a:ext>
              </a:extLst>
            </p:cNvPr>
            <p:cNvSpPr txBox="1"/>
            <p:nvPr/>
          </p:nvSpPr>
          <p:spPr>
            <a:xfrm>
              <a:off x="7415191" y="3557713"/>
              <a:ext cx="12835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Ramsthal</a:t>
              </a:r>
              <a:endParaRPr lang="en-GB" dirty="0">
                <a:solidFill>
                  <a:srgbClr val="0000FF"/>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D36FD9B-C24E-4775-9CF6-F8ACECB14DCA}"/>
                </a:ext>
              </a:extLst>
            </p:cNvPr>
            <p:cNvSpPr txBox="1"/>
            <p:nvPr/>
          </p:nvSpPr>
          <p:spPr>
            <a:xfrm>
              <a:off x="8838447" y="4404678"/>
              <a:ext cx="128350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err="1">
                  <a:solidFill>
                    <a:srgbClr val="0000FF"/>
                  </a:solidFill>
                  <a:latin typeface="Arial" panose="020B0604020202020204" pitchFamily="34" charset="0"/>
                  <a:cs typeface="Arial" panose="020B0604020202020204" pitchFamily="34" charset="0"/>
                </a:rPr>
                <a:t>Willmering</a:t>
              </a:r>
              <a:endParaRPr lang="en-GB" dirty="0">
                <a:solidFill>
                  <a:srgbClr val="0000FF"/>
                </a:solidFill>
                <a:latin typeface="Arial" panose="020B0604020202020204" pitchFamily="34" charset="0"/>
                <a:cs typeface="Arial" panose="020B0604020202020204" pitchFamily="34" charset="0"/>
              </a:endParaRPr>
            </a:p>
          </p:txBody>
        </p:sp>
      </p:grpSp>
      <p:sp>
        <p:nvSpPr>
          <p:cNvPr id="3" name="Rectangle 2">
            <a:extLst>
              <a:ext uri="{FF2B5EF4-FFF2-40B4-BE49-F238E27FC236}">
                <a16:creationId xmlns:a16="http://schemas.microsoft.com/office/drawing/2014/main" id="{BE150184-2C30-47A9-90CD-4AA9E51F120B}"/>
              </a:ext>
            </a:extLst>
          </p:cNvPr>
          <p:cNvSpPr/>
          <p:nvPr/>
        </p:nvSpPr>
        <p:spPr>
          <a:xfrm>
            <a:off x="72000" y="2021170"/>
            <a:ext cx="6743528" cy="1447216"/>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4817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2000" y="36000"/>
            <a:ext cx="12060532" cy="2677656"/>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r>
              <a:rPr lang="en-GB" sz="2400" dirty="0">
                <a:latin typeface="Arial" panose="020B0604020202020204" pitchFamily="34" charset="0"/>
                <a:cs typeface="Arial" panose="020B0604020202020204" pitchFamily="34" charset="0"/>
              </a:rPr>
              <a:t>Direct </a:t>
            </a:r>
            <a:r>
              <a:rPr lang="en-GB" sz="2400" i="1" dirty="0">
                <a:latin typeface="Arial" panose="020B0604020202020204" pitchFamily="34" charset="0"/>
                <a:cs typeface="Arial" panose="020B0604020202020204" pitchFamily="34" charset="0"/>
              </a:rPr>
              <a:t>versus</a:t>
            </a:r>
            <a:r>
              <a:rPr lang="en-GB" sz="2400" dirty="0">
                <a:latin typeface="Arial" panose="020B0604020202020204" pitchFamily="34" charset="0"/>
                <a:cs typeface="Arial" panose="020B0604020202020204" pitchFamily="34" charset="0"/>
              </a:rPr>
              <a:t> Correlated Response to Selection</a:t>
            </a:r>
          </a:p>
          <a:p>
            <a:endParaRPr lang="en-GB" dirty="0">
              <a:latin typeface="Arial" panose="020B0604020202020204" pitchFamily="34" charset="0"/>
              <a:cs typeface="Arial" panose="020B0604020202020204" pitchFamily="34" charset="0"/>
              <a:sym typeface="Webdings" panose="05030102010509060703" pitchFamily="18" charset="2"/>
            </a:endParaRPr>
          </a:p>
          <a:p>
            <a:r>
              <a:rPr lang="en-GB" dirty="0">
                <a:latin typeface="Arial" panose="020B0604020202020204" pitchFamily="34" charset="0"/>
                <a:cs typeface="Arial" panose="020B0604020202020204" pitchFamily="34" charset="0"/>
                <a:sym typeface="Webdings" panose="05030102010509060703" pitchFamily="18" charset="2"/>
              </a:rPr>
              <a:t> </a:t>
            </a:r>
            <a:r>
              <a:rPr lang="en-GB" dirty="0">
                <a:latin typeface="Arial" panose="020B0604020202020204" pitchFamily="34" charset="0"/>
                <a:cs typeface="Arial" panose="020B0604020202020204" pitchFamily="34" charset="0"/>
              </a:rPr>
              <a:t>Select one, common ‘best’ genotype based on mean performance across all environments. Understand that this is not (necessarily) the genotype which seems best for one, actual location, it is a compromise genotype. Realized the so-called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GB" dirty="0">
                <a:latin typeface="Arial" panose="020B0604020202020204" pitchFamily="34" charset="0"/>
                <a:cs typeface="Arial" panose="020B0604020202020204" pitchFamily="34" charset="0"/>
              </a:rPr>
              <a:t> gain from selection‘ by growing this one-for-all best candidate at each of the locations.</a:t>
            </a:r>
          </a:p>
          <a:p>
            <a:endParaRPr lang="en-GB" dirty="0">
              <a:latin typeface="Arial" panose="020B0604020202020204" pitchFamily="34" charset="0"/>
              <a:cs typeface="Arial" panose="020B0604020202020204" pitchFamily="34" charset="0"/>
              <a:sym typeface="Webdings" panose="05030102010509060703" pitchFamily="18" charset="2"/>
            </a:endParaRPr>
          </a:p>
          <a:p>
            <a:r>
              <a:rPr lang="en-GB" dirty="0">
                <a:latin typeface="Arial" panose="020B0604020202020204" pitchFamily="34" charset="0"/>
                <a:cs typeface="Arial" panose="020B0604020202020204" pitchFamily="34" charset="0"/>
                <a:sym typeface="Webdings" panose="05030102010509060703" pitchFamily="18" charset="2"/>
              </a:rPr>
              <a:t> </a:t>
            </a:r>
            <a:r>
              <a:rPr lang="en-GB" dirty="0">
                <a:latin typeface="Arial" panose="020B0604020202020204" pitchFamily="34" charset="0"/>
                <a:cs typeface="Arial" panose="020B0604020202020204" pitchFamily="34" charset="0"/>
              </a:rPr>
              <a:t>Select between candidates based on their performance at one location; realize gain at that very same location (like this for each location).  </a:t>
            </a:r>
            <a:r>
              <a:rPr lang="en-GB" dirty="0">
                <a:solidFill>
                  <a:srgbClr val="0000FF"/>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One specific ‘best’ candidate for each location. This is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Direct</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gain from selection. Direct gain is different for each location, we here focus on the mean of the five cases (five locations).</a:t>
            </a:r>
          </a:p>
        </p:txBody>
      </p:sp>
      <p:sp>
        <p:nvSpPr>
          <p:cNvPr id="20" name="TextBox 19"/>
          <p:cNvSpPr txBox="1"/>
          <p:nvPr/>
        </p:nvSpPr>
        <p:spPr>
          <a:xfrm>
            <a:off x="8452139" y="5610297"/>
            <a:ext cx="3680392"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Transmission belt, to symbolize the translation of Direct to Indirect success</a:t>
            </a:r>
          </a:p>
        </p:txBody>
      </p:sp>
      <p:sp>
        <p:nvSpPr>
          <p:cNvPr id="2" name="Textfeld 5"/>
          <p:cNvSpPr txBox="1"/>
          <p:nvPr/>
        </p:nvSpPr>
        <p:spPr>
          <a:xfrm>
            <a:off x="11304896" y="3380146"/>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15</a:t>
            </a:fld>
            <a:endParaRPr lang="en-GB"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6778" y="3257587"/>
            <a:ext cx="2352710" cy="2352710"/>
          </a:xfrm>
          <a:prstGeom prst="rect">
            <a:avLst/>
          </a:prstGeom>
        </p:spPr>
      </p:pic>
    </p:spTree>
    <p:extLst>
      <p:ext uri="{BB962C8B-B14F-4D97-AF65-F5344CB8AC3E}">
        <p14:creationId xmlns:p14="http://schemas.microsoft.com/office/powerpoint/2010/main" val="4220075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feld 1"/>
          <p:cNvSpPr txBox="1"/>
          <p:nvPr/>
        </p:nvSpPr>
        <p:spPr>
          <a:xfrm>
            <a:off x="8470303" y="6117552"/>
            <a:ext cx="3662228"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0.765</a:t>
            </a:r>
            <a:r>
              <a:rPr lang="en-GB" baseline="30000" dirty="0">
                <a:latin typeface="Arial" panose="020B0604020202020204" pitchFamily="34" charset="0"/>
                <a:cs typeface="Arial" panose="020B0604020202020204" pitchFamily="34" charset="0"/>
              </a:rPr>
              <a:t>0.5</a:t>
            </a:r>
            <a:r>
              <a:rPr lang="en-GB" dirty="0">
                <a:latin typeface="Arial" panose="020B0604020202020204" pitchFamily="34" charset="0"/>
                <a:cs typeface="Arial" panose="020B0604020202020204" pitchFamily="34" charset="0"/>
              </a:rPr>
              <a:t> ∙ 0.773 / 0.803</a:t>
            </a:r>
            <a:r>
              <a:rPr lang="en-GB" baseline="30000" dirty="0">
                <a:latin typeface="Arial" panose="020B0604020202020204" pitchFamily="34" charset="0"/>
                <a:cs typeface="Arial" panose="020B0604020202020204" pitchFamily="34" charset="0"/>
              </a:rPr>
              <a:t>0.5 </a:t>
            </a:r>
            <a:r>
              <a:rPr lang="en-GB" dirty="0">
                <a:latin typeface="Arial" panose="020B0604020202020204" pitchFamily="34" charset="0"/>
                <a:cs typeface="Arial" panose="020B0604020202020204" pitchFamily="34" charset="0"/>
              </a:rPr>
              <a:t>=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0.755</a:t>
            </a:r>
          </a:p>
          <a:p>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Ratio is less than 1.00. </a:t>
            </a:r>
          </a:p>
        </p:txBody>
      </p:sp>
      <p:sp>
        <p:nvSpPr>
          <p:cNvPr id="20" name="TextBox 19"/>
          <p:cNvSpPr txBox="1"/>
          <p:nvPr/>
        </p:nvSpPr>
        <p:spPr>
          <a:xfrm>
            <a:off x="8452139" y="4611234"/>
            <a:ext cx="3680392"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Transmission belt, to symbolize the translation of Direct to Indirect success</a:t>
            </a:r>
          </a:p>
        </p:txBody>
      </p:sp>
      <p:sp>
        <p:nvSpPr>
          <p:cNvPr id="2" name="Textfeld 5"/>
          <p:cNvSpPr txBox="1"/>
          <p:nvPr/>
        </p:nvSpPr>
        <p:spPr>
          <a:xfrm>
            <a:off x="11304896" y="2381083"/>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16</a:t>
            </a:fld>
            <a:endParaRPr lang="en-GB"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6778" y="2258524"/>
            <a:ext cx="2352710" cy="2352710"/>
          </a:xfrm>
          <a:prstGeom prst="rect">
            <a:avLst/>
          </a:prstGeom>
        </p:spPr>
      </p:pic>
      <p:sp>
        <p:nvSpPr>
          <p:cNvPr id="11" name="Rectangle 10">
            <a:extLst>
              <a:ext uri="{FF2B5EF4-FFF2-40B4-BE49-F238E27FC236}">
                <a16:creationId xmlns:a16="http://schemas.microsoft.com/office/drawing/2014/main" id="{23C21294-86F1-40B7-BF50-748B1B67BECA}"/>
              </a:ext>
            </a:extLst>
          </p:cNvPr>
          <p:cNvSpPr/>
          <p:nvPr/>
        </p:nvSpPr>
        <p:spPr>
          <a:xfrm>
            <a:off x="72000" y="36000"/>
            <a:ext cx="12060532" cy="2123658"/>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r>
              <a:rPr lang="en-GB" sz="2400" dirty="0">
                <a:latin typeface="Arial" panose="020B0604020202020204" pitchFamily="34" charset="0"/>
                <a:cs typeface="Arial" panose="020B0604020202020204" pitchFamily="34" charset="0"/>
              </a:rPr>
              <a:t>Direct </a:t>
            </a:r>
            <a:r>
              <a:rPr lang="en-GB" sz="2400" i="1" dirty="0">
                <a:latin typeface="Arial" panose="020B0604020202020204" pitchFamily="34" charset="0"/>
                <a:cs typeface="Arial" panose="020B0604020202020204" pitchFamily="34" charset="0"/>
              </a:rPr>
              <a:t>versus</a:t>
            </a:r>
            <a:r>
              <a:rPr lang="en-GB" sz="2400" dirty="0">
                <a:latin typeface="Arial" panose="020B0604020202020204" pitchFamily="34" charset="0"/>
                <a:cs typeface="Arial" panose="020B0604020202020204" pitchFamily="34" charset="0"/>
              </a:rPr>
              <a:t> Correlated Response to Selection</a:t>
            </a:r>
          </a:p>
          <a:p>
            <a:r>
              <a:rPr lang="en-GB" dirty="0">
                <a:solidFill>
                  <a:schemeClr val="tx1">
                    <a:lumMod val="50000"/>
                    <a:lumOff val="50000"/>
                  </a:schemeClr>
                </a:solidFill>
                <a:latin typeface="Arial" panose="020B0604020202020204" pitchFamily="34" charset="0"/>
                <a:cs typeface="Arial" panose="020B0604020202020204" pitchFamily="34" charset="0"/>
                <a:sym typeface="Webdings" panose="05030102010509060703" pitchFamily="18" charset="2"/>
              </a:rPr>
              <a:t> </a:t>
            </a:r>
            <a:r>
              <a:rPr lang="en-GB" dirty="0">
                <a:solidFill>
                  <a:schemeClr val="tx1">
                    <a:lumMod val="50000"/>
                    <a:lumOff val="50000"/>
                  </a:schemeClr>
                </a:solidFill>
                <a:latin typeface="Arial" panose="020B0604020202020204" pitchFamily="34" charset="0"/>
                <a:cs typeface="Arial" panose="020B0604020202020204" pitchFamily="34" charset="0"/>
              </a:rPr>
              <a:t>Select one, common ‘best’ genotype based on mean performance across all environments. Understand that this is not (necessarily) the genotype which seems best for one, actual location, it is a compromise genotype. Realized the so-called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GB" dirty="0">
                <a:solidFill>
                  <a:schemeClr val="tx1">
                    <a:lumMod val="50000"/>
                    <a:lumOff val="50000"/>
                  </a:schemeClr>
                </a:solidFill>
                <a:latin typeface="Arial" panose="020B0604020202020204" pitchFamily="34" charset="0"/>
                <a:cs typeface="Arial" panose="020B0604020202020204" pitchFamily="34" charset="0"/>
              </a:rPr>
              <a:t> gain from selection‘ by growing this one-for-all best candidate at each of the locations.</a:t>
            </a:r>
            <a:endParaRPr lang="en-GB" sz="1200"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sym typeface="Webdings" panose="05030102010509060703" pitchFamily="18" charset="2"/>
              </a:rPr>
              <a:t> </a:t>
            </a:r>
            <a:r>
              <a:rPr lang="en-GB" dirty="0">
                <a:solidFill>
                  <a:schemeClr val="tx1">
                    <a:lumMod val="50000"/>
                    <a:lumOff val="50000"/>
                  </a:schemeClr>
                </a:solidFill>
                <a:latin typeface="Arial" panose="020B0604020202020204" pitchFamily="34" charset="0"/>
                <a:cs typeface="Arial" panose="020B0604020202020204" pitchFamily="34" charset="0"/>
              </a:rPr>
              <a:t>Select between candidates based on their performance at one location; realize gain at that very same location (like this for each location).  </a:t>
            </a:r>
            <a:r>
              <a:rPr lang="en-GB" dirty="0">
                <a:solidFill>
                  <a:srgbClr val="0000FF"/>
                </a:solidFill>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One specific ‘best’ candidate for each location. This is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Direct</a:t>
            </a:r>
            <a:r>
              <a:rPr lang="en-GB" b="1"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gain from selection. Direct gain is different for each location, we here focus on the mean of the five cases (five locations).</a:t>
            </a:r>
          </a:p>
        </p:txBody>
      </p:sp>
      <p:grpSp>
        <p:nvGrpSpPr>
          <p:cNvPr id="15" name="Group 14"/>
          <p:cNvGrpSpPr>
            <a:grpSpLocks noChangeAspect="1"/>
          </p:cNvGrpSpPr>
          <p:nvPr/>
        </p:nvGrpSpPr>
        <p:grpSpPr>
          <a:xfrm>
            <a:off x="72000" y="2258524"/>
            <a:ext cx="8317143" cy="4518889"/>
            <a:chOff x="44970" y="2168577"/>
            <a:chExt cx="8574374" cy="4658648"/>
          </a:xfrm>
        </p:grpSpPr>
        <p:sp>
          <p:nvSpPr>
            <p:cNvPr id="14" name="Rectangle 13"/>
            <p:cNvSpPr/>
            <p:nvPr/>
          </p:nvSpPr>
          <p:spPr>
            <a:xfrm>
              <a:off x="44970" y="2168577"/>
              <a:ext cx="8574374" cy="4658648"/>
            </a:xfrm>
            <a:prstGeom prst="rect">
              <a:avLst/>
            </a:prstGeom>
            <a:solidFill>
              <a:schemeClr val="bg1"/>
            </a:solidFill>
            <a:ln>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8" name="Object 7"/>
            <p:cNvGraphicFramePr>
              <a:graphicFrameLocks noChangeAspect="1"/>
            </p:cNvGraphicFramePr>
            <p:nvPr>
              <p:extLst>
                <p:ext uri="{D42A27DB-BD31-4B8C-83A1-F6EECF244321}">
                  <p14:modId xmlns:p14="http://schemas.microsoft.com/office/powerpoint/2010/main" val="1177694108"/>
                </p:ext>
              </p:extLst>
            </p:nvPr>
          </p:nvGraphicFramePr>
          <p:xfrm>
            <a:off x="82032" y="2216542"/>
            <a:ext cx="8425206" cy="4557925"/>
          </p:xfrm>
          <a:graphic>
            <a:graphicData uri="http://schemas.openxmlformats.org/presentationml/2006/ole">
              <mc:AlternateContent xmlns:mc="http://schemas.openxmlformats.org/markup-compatibility/2006">
                <mc:Choice xmlns:v="urn:schemas-microsoft-com:vml" Requires="v">
                  <p:oleObj spid="_x0000_s4300" name="Document" r:id="rId4" imgW="8426940" imgH="4556643" progId="Word.Document.12">
                    <p:link updateAutomatic="1"/>
                  </p:oleObj>
                </mc:Choice>
                <mc:Fallback>
                  <p:oleObj name="Document" r:id="rId4" imgW="8426940" imgH="4556643" progId="Word.Document.12">
                    <p:link updateAutomatic="1"/>
                    <p:pic>
                      <p:nvPicPr>
                        <p:cNvPr id="3" name="Object 2"/>
                        <p:cNvPicPr/>
                        <p:nvPr/>
                      </p:nvPicPr>
                      <p:blipFill>
                        <a:blip r:embed="rId5"/>
                        <a:stretch>
                          <a:fillRect/>
                        </a:stretch>
                      </p:blipFill>
                      <p:spPr>
                        <a:xfrm>
                          <a:off x="82032" y="2216542"/>
                          <a:ext cx="8425206" cy="4557925"/>
                        </a:xfrm>
                        <a:prstGeom prst="rect">
                          <a:avLst/>
                        </a:prstGeom>
                        <a:solidFill>
                          <a:schemeClr val="bg1"/>
                        </a:solidFill>
                      </p:spPr>
                    </p:pic>
                  </p:oleObj>
                </mc:Fallback>
              </mc:AlternateContent>
            </a:graphicData>
          </a:graphic>
        </p:graphicFrame>
      </p:grpSp>
    </p:spTree>
    <p:extLst>
      <p:ext uri="{BB962C8B-B14F-4D97-AF65-F5344CB8AC3E}">
        <p14:creationId xmlns:p14="http://schemas.microsoft.com/office/powerpoint/2010/main" val="3311368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2000" y="36000"/>
            <a:ext cx="12058007" cy="584200"/>
          </a:xfrm>
          <a:prstGeom prst="rect">
            <a:avLst/>
          </a:prstGeom>
          <a:solidFill>
            <a:schemeClr val="bg1"/>
          </a:solidFill>
          <a:effectLst>
            <a:outerShdw blurRad="50800" dist="381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2400" dirty="0">
                <a:latin typeface="Arial" panose="020B0604020202020204" pitchFamily="34" charset="0"/>
                <a:cs typeface="Arial" panose="020B0604020202020204" pitchFamily="34" charset="0"/>
              </a:rPr>
              <a:t>An </a:t>
            </a:r>
            <a:r>
              <a:rPr lang="en-GB" altLang="en-US" sz="2400" dirty="0">
                <a:solidFill>
                  <a:srgbClr val="0000FF"/>
                </a:solidFill>
                <a:latin typeface="Arial" panose="020B0604020202020204" pitchFamily="34" charset="0"/>
                <a:cs typeface="Arial" panose="020B0604020202020204" pitchFamily="34" charset="0"/>
              </a:rPr>
              <a:t>other example </a:t>
            </a:r>
            <a:r>
              <a:rPr lang="en-GB" altLang="en-US" sz="2400" dirty="0">
                <a:latin typeface="Arial" panose="020B0604020202020204" pitchFamily="34" charset="0"/>
                <a:cs typeface="Arial" panose="020B0604020202020204" pitchFamily="34" charset="0"/>
              </a:rPr>
              <a:t>for an Indirect trait. Here: </a:t>
            </a:r>
            <a:r>
              <a:rPr lang="en-GB" alt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Drought Tolerance       </a:t>
            </a:r>
            <a:r>
              <a:rPr lang="en-GB" altLang="en-US" sz="2400" dirty="0">
                <a:latin typeface="Arial" panose="020B0604020202020204" pitchFamily="34" charset="0"/>
                <a:cs typeface="Arial" panose="020B0604020202020204" pitchFamily="34" charset="0"/>
              </a:rPr>
              <a:t>© Christiane Balko</a:t>
            </a:r>
          </a:p>
        </p:txBody>
      </p:sp>
      <p:sp>
        <p:nvSpPr>
          <p:cNvPr id="4" name="Text Box 5"/>
          <p:cNvSpPr txBox="1">
            <a:spLocks noChangeArrowheads="1"/>
          </p:cNvSpPr>
          <p:nvPr/>
        </p:nvSpPr>
        <p:spPr bwMode="auto">
          <a:xfrm>
            <a:off x="7596336" y="972264"/>
            <a:ext cx="4477130"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eaLnBrk="0" hangingPunct="0"/>
            <a:r>
              <a:rPr lang="en-GB" altLang="en-US" sz="2400" dirty="0">
                <a:latin typeface="Arial" panose="020B0604020202020204" pitchFamily="34" charset="0"/>
                <a:cs typeface="Arial" panose="020B0604020202020204" pitchFamily="34" charset="0"/>
              </a:rPr>
              <a:t>Single </a:t>
            </a:r>
            <a:r>
              <a:rPr lang="en-GB" altLang="en-US" sz="2400" dirty="0">
                <a:solidFill>
                  <a:srgbClr val="0000FF"/>
                </a:solidFill>
                <a:latin typeface="Arial" panose="020B0604020202020204" pitchFamily="34" charset="0"/>
                <a:cs typeface="Arial" panose="020B0604020202020204" pitchFamily="34" charset="0"/>
              </a:rPr>
              <a:t>leaflet</a:t>
            </a:r>
            <a:r>
              <a:rPr lang="en-GB" altLang="en-US" sz="2400" dirty="0">
                <a:latin typeface="Arial" panose="020B0604020202020204" pitchFamily="34" charset="0"/>
                <a:cs typeface="Arial" panose="020B0604020202020204" pitchFamily="34" charset="0"/>
              </a:rPr>
              <a:t> test </a:t>
            </a:r>
          </a:p>
          <a:p>
            <a:pPr marL="342900" indent="-342900" eaLnBrk="0" hangingPunct="0">
              <a:buFont typeface="Arial" panose="020B0604020202020204" pitchFamily="34" charset="0"/>
              <a:buChar char="•"/>
            </a:pPr>
            <a:r>
              <a:rPr lang="en-GB" altLang="en-US" sz="2400" dirty="0">
                <a:latin typeface="Arial" panose="020B0604020202020204" pitchFamily="34" charset="0"/>
                <a:cs typeface="Arial" panose="020B0604020202020204" pitchFamily="34" charset="0"/>
              </a:rPr>
              <a:t>Relative leaf water deficit</a:t>
            </a:r>
          </a:p>
          <a:p>
            <a:pPr marL="342900" indent="-342900" eaLnBrk="0" hangingPunct="0">
              <a:buFont typeface="Arial" panose="020B0604020202020204" pitchFamily="34" charset="0"/>
              <a:buChar char="•"/>
            </a:pPr>
            <a:r>
              <a:rPr lang="en-GB" altLang="en-US" sz="2400" dirty="0">
                <a:latin typeface="Arial" panose="020B0604020202020204" pitchFamily="34" charset="0"/>
                <a:cs typeface="Arial" panose="020B0604020202020204" pitchFamily="34" charset="0"/>
              </a:rPr>
              <a:t>Osmolality in cell-liquid</a:t>
            </a:r>
          </a:p>
          <a:p>
            <a:pPr marL="342900" indent="-342900" eaLnBrk="0" hangingPunct="0">
              <a:buFont typeface="Arial" panose="020B0604020202020204" pitchFamily="34" charset="0"/>
              <a:buChar char="•"/>
            </a:pPr>
            <a:r>
              <a:rPr lang="en-GB" altLang="en-US" sz="2400" dirty="0">
                <a:latin typeface="Arial" panose="020B0604020202020204" pitchFamily="34" charset="0"/>
                <a:cs typeface="Arial" panose="020B0604020202020204" pitchFamily="34" charset="0"/>
              </a:rPr>
              <a:t>Chlorophyll content</a:t>
            </a:r>
          </a:p>
        </p:txBody>
      </p:sp>
      <p:sp>
        <p:nvSpPr>
          <p:cNvPr id="5" name="Text Box 6"/>
          <p:cNvSpPr txBox="1">
            <a:spLocks noChangeArrowheads="1"/>
          </p:cNvSpPr>
          <p:nvPr/>
        </p:nvSpPr>
        <p:spPr bwMode="auto">
          <a:xfrm>
            <a:off x="3352800" y="6076248"/>
            <a:ext cx="2438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GB" altLang="en-US" dirty="0">
                <a:latin typeface="Arial" panose="020B0604020202020204" pitchFamily="34" charset="0"/>
                <a:cs typeface="Arial" panose="020B0604020202020204" pitchFamily="34" charset="0"/>
              </a:rPr>
              <a:t>Substrate + Hoagland-solution </a:t>
            </a:r>
          </a:p>
        </p:txBody>
      </p:sp>
      <p:sp>
        <p:nvSpPr>
          <p:cNvPr id="6" name="Text Box 7"/>
          <p:cNvSpPr txBox="1">
            <a:spLocks noChangeArrowheads="1"/>
          </p:cNvSpPr>
          <p:nvPr/>
        </p:nvSpPr>
        <p:spPr bwMode="auto">
          <a:xfrm>
            <a:off x="3394372" y="1862800"/>
            <a:ext cx="2401763" cy="92333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GB" altLang="en-US" dirty="0">
                <a:latin typeface="Arial" panose="020B0604020202020204" pitchFamily="34" charset="0"/>
                <a:cs typeface="Arial" panose="020B0604020202020204" pitchFamily="34" charset="0"/>
              </a:rPr>
              <a:t>Controlled growing conditions in a climate chamber</a:t>
            </a:r>
          </a:p>
        </p:txBody>
      </p:sp>
      <p:sp>
        <p:nvSpPr>
          <p:cNvPr id="7" name="Rectangle 8"/>
          <p:cNvSpPr>
            <a:spLocks noChangeArrowheads="1"/>
          </p:cNvSpPr>
          <p:nvPr/>
        </p:nvSpPr>
        <p:spPr bwMode="auto">
          <a:xfrm>
            <a:off x="3352800" y="1863023"/>
            <a:ext cx="2438400" cy="4899025"/>
          </a:xfrm>
          <a:prstGeom prst="rect">
            <a:avLst/>
          </a:prstGeom>
          <a:noFill/>
          <a:ln w="9525">
            <a:solidFill>
              <a:schemeClr val="bg1">
                <a:lumMod val="95000"/>
              </a:schemeClr>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wrap="none" anchor="ctr"/>
          <a:lstStyle/>
          <a:p>
            <a:endParaRPr lang="en-GB" dirty="0">
              <a:latin typeface="Arial" panose="020B0604020202020204" pitchFamily="34" charset="0"/>
              <a:cs typeface="Arial" panose="020B0604020202020204" pitchFamily="34" charset="0"/>
            </a:endParaRPr>
          </a:p>
        </p:txBody>
      </p:sp>
      <p:sp>
        <p:nvSpPr>
          <p:cNvPr id="9" name="Text Box 12"/>
          <p:cNvSpPr txBox="1">
            <a:spLocks noChangeArrowheads="1"/>
          </p:cNvSpPr>
          <p:nvPr/>
        </p:nvSpPr>
        <p:spPr bwMode="auto">
          <a:xfrm>
            <a:off x="7596336" y="3140159"/>
            <a:ext cx="4477129" cy="341632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r>
              <a:rPr lang="en-GB" altLang="en-US" dirty="0">
                <a:latin typeface="Arial" panose="020B0604020202020204" pitchFamily="34" charset="0"/>
                <a:cs typeface="Arial" panose="020B0604020202020204" pitchFamily="34" charset="0"/>
              </a:rPr>
              <a:t>Each of these physiological characters comes with its own genetic make-up, own reproducibility and heritability, genetic and phenotypic variance, and genetic </a:t>
            </a:r>
            <a:r>
              <a:rPr lang="en-GB" altLang="en-US" dirty="0" err="1">
                <a:latin typeface="Arial" panose="020B0604020202020204" pitchFamily="34" charset="0"/>
                <a:cs typeface="Arial" panose="020B0604020202020204" pitchFamily="34" charset="0"/>
              </a:rPr>
              <a:t>corre-lation</a:t>
            </a:r>
            <a:r>
              <a:rPr lang="en-GB" altLang="en-US" dirty="0">
                <a:latin typeface="Arial" panose="020B0604020202020204" pitchFamily="34" charset="0"/>
                <a:cs typeface="Arial" panose="020B0604020202020204" pitchFamily="34" charset="0"/>
              </a:rPr>
              <a:t> to these and further traits. </a:t>
            </a:r>
          </a:p>
          <a:p>
            <a:endParaRPr lang="en-GB" altLang="en-US" dirty="0">
              <a:latin typeface="Arial" panose="020B0604020202020204" pitchFamily="34" charset="0"/>
              <a:cs typeface="Arial" panose="020B0604020202020204" pitchFamily="34" charset="0"/>
            </a:endParaRPr>
          </a:p>
          <a:p>
            <a:r>
              <a:rPr lang="en-GB" altLang="en-US" dirty="0">
                <a:latin typeface="Arial" panose="020B0604020202020204" pitchFamily="34" charset="0"/>
                <a:cs typeface="Arial" panose="020B0604020202020204" pitchFamily="34" charset="0"/>
              </a:rPr>
              <a:t>Is there such sub-trait (component-trait) which is useful to select for it instead of directly selecting for Drought Tolerance? </a:t>
            </a:r>
          </a:p>
          <a:p>
            <a:endParaRPr lang="en-GB" altLang="en-US" dirty="0">
              <a:latin typeface="Arial" panose="020B0604020202020204" pitchFamily="34" charset="0"/>
              <a:cs typeface="Arial" panose="020B0604020202020204" pitchFamily="34" charset="0"/>
            </a:endParaRPr>
          </a:p>
          <a:p>
            <a:r>
              <a:rPr lang="en-GB" altLang="en-US" dirty="0">
                <a:latin typeface="Arial" panose="020B0604020202020204" pitchFamily="34" charset="0"/>
                <a:cs typeface="Arial" panose="020B0604020202020204" pitchFamily="34" charset="0"/>
              </a:rPr>
              <a:t>Under which conditions does such a sub-trait prove useful?</a:t>
            </a:r>
          </a:p>
        </p:txBody>
      </p:sp>
      <p:pic>
        <p:nvPicPr>
          <p:cNvPr id="10"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752" y="868013"/>
            <a:ext cx="4054697" cy="588439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4"/>
          <p:cNvSpPr txBox="1">
            <a:spLocks noChangeArrowheads="1"/>
          </p:cNvSpPr>
          <p:nvPr/>
        </p:nvSpPr>
        <p:spPr bwMode="auto">
          <a:xfrm>
            <a:off x="72000" y="986894"/>
            <a:ext cx="3630614"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defPPr>
              <a:defRPr lang="en-US"/>
            </a:defPPr>
            <a:lvl1pPr eaLnBrk="0" hangingPunct="0">
              <a:defRPr sz="2400">
                <a:latin typeface="Arial" panose="020B0604020202020204" pitchFamily="34" charset="0"/>
                <a:cs typeface="Arial" panose="020B0604020202020204" pitchFamily="34" charset="0"/>
              </a:defRPr>
            </a:lvl1pPr>
          </a:lstStyle>
          <a:p>
            <a:r>
              <a:rPr lang="en-GB" altLang="en-US" dirty="0"/>
              <a:t>Leaf </a:t>
            </a:r>
            <a:r>
              <a:rPr lang="en-GB" altLang="en-US" dirty="0">
                <a:solidFill>
                  <a:srgbClr val="0000FF"/>
                </a:solidFill>
              </a:rPr>
              <a:t>disc</a:t>
            </a:r>
            <a:r>
              <a:rPr lang="en-GB" altLang="en-US" dirty="0"/>
              <a:t> test</a:t>
            </a:r>
          </a:p>
          <a:p>
            <a:pPr marL="342900" indent="-342900">
              <a:buFont typeface="Arial" panose="020B0604020202020204" pitchFamily="34" charset="0"/>
              <a:buChar char="•"/>
            </a:pPr>
            <a:r>
              <a:rPr lang="en-GB" altLang="en-US" dirty="0"/>
              <a:t>Proline</a:t>
            </a:r>
          </a:p>
          <a:p>
            <a:pPr marL="342900" indent="-342900">
              <a:buFont typeface="Arial" panose="020B0604020202020204" pitchFamily="34" charset="0"/>
              <a:buChar char="•"/>
            </a:pPr>
            <a:r>
              <a:rPr lang="en-GB" altLang="en-US" dirty="0"/>
              <a:t>Soluble sugars</a:t>
            </a:r>
          </a:p>
          <a:p>
            <a:pPr marL="342900" indent="-342900">
              <a:buFont typeface="Arial" panose="020B0604020202020204" pitchFamily="34" charset="0"/>
              <a:buChar char="•"/>
            </a:pPr>
            <a:r>
              <a:rPr lang="en-GB" altLang="en-US" dirty="0"/>
              <a:t>Membrane Stability</a:t>
            </a:r>
          </a:p>
        </p:txBody>
      </p:sp>
      <p:cxnSp>
        <p:nvCxnSpPr>
          <p:cNvPr id="18" name="Straight Arrow Connector 17"/>
          <p:cNvCxnSpPr>
            <a:stCxn id="11" idx="6"/>
            <a:endCxn id="4" idx="1"/>
          </p:cNvCxnSpPr>
          <p:nvPr/>
        </p:nvCxnSpPr>
        <p:spPr>
          <a:xfrm>
            <a:off x="6637867" y="1604433"/>
            <a:ext cx="958469" cy="152661"/>
          </a:xfrm>
          <a:prstGeom prst="straightConnector1">
            <a:avLst/>
          </a:prstGeom>
          <a:ln w="28575">
            <a:solidFill>
              <a:srgbClr val="0000FF"/>
            </a:solidFill>
            <a:headEnd type="triangle"/>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255221" y="2284930"/>
            <a:ext cx="299923" cy="277978"/>
          </a:xfrm>
          <a:prstGeom prst="ellipse">
            <a:avLst/>
          </a:pr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 name="Straight Arrow Connector 19"/>
          <p:cNvCxnSpPr>
            <a:stCxn id="3" idx="3"/>
            <a:endCxn id="19" idx="1"/>
          </p:cNvCxnSpPr>
          <p:nvPr/>
        </p:nvCxnSpPr>
        <p:spPr>
          <a:xfrm>
            <a:off x="3702614" y="1771724"/>
            <a:ext cx="1596530" cy="553915"/>
          </a:xfrm>
          <a:prstGeom prst="straightConnector1">
            <a:avLst/>
          </a:prstGeom>
          <a:ln w="28575">
            <a:solidFill>
              <a:srgbClr val="0000FF"/>
            </a:solidFill>
            <a:headEnd type="triangle"/>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 Box 11"/>
          <p:cNvSpPr txBox="1">
            <a:spLocks noChangeArrowheads="1"/>
          </p:cNvSpPr>
          <p:nvPr/>
        </p:nvSpPr>
        <p:spPr bwMode="auto">
          <a:xfrm>
            <a:off x="72000" y="3052337"/>
            <a:ext cx="3578353" cy="3554819"/>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en-US" dirty="0">
                <a:latin typeface="Arial" panose="020B0604020202020204" pitchFamily="34" charset="0"/>
                <a:cs typeface="Arial" panose="020B0604020202020204" pitchFamily="34" charset="0"/>
              </a:rPr>
              <a:t>A correlation between these characters and the main object-</a:t>
            </a:r>
            <a:r>
              <a:rPr lang="en-GB" altLang="en-US" dirty="0" err="1">
                <a:latin typeface="Arial" panose="020B0604020202020204" pitchFamily="34" charset="0"/>
                <a:cs typeface="Arial" panose="020B0604020202020204" pitchFamily="34" charset="0"/>
              </a:rPr>
              <a:t>tive</a:t>
            </a:r>
            <a:r>
              <a:rPr lang="en-GB" altLang="en-US" dirty="0">
                <a:latin typeface="Arial" panose="020B0604020202020204" pitchFamily="34" charset="0"/>
                <a:cs typeface="Arial" panose="020B0604020202020204" pitchFamily="34" charset="0"/>
              </a:rPr>
              <a:t>, </a:t>
            </a:r>
            <a:r>
              <a:rPr lang="en-GB" alt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Drought Tolerance</a:t>
            </a:r>
            <a:r>
              <a:rPr lang="en-GB" altLang="en-US" dirty="0">
                <a:latin typeface="Arial" panose="020B0604020202020204" pitchFamily="34" charset="0"/>
                <a:cs typeface="Arial" panose="020B0604020202020204" pitchFamily="34" charset="0"/>
              </a:rPr>
              <a:t>, has been described in the literature, which has also been partially confirmed in our investigations (Ali et al., 2016).</a:t>
            </a:r>
          </a:p>
          <a:p>
            <a:pPr>
              <a:spcBef>
                <a:spcPct val="50000"/>
              </a:spcBef>
            </a:pPr>
            <a:r>
              <a:rPr lang="en-US" altLang="de-DE" dirty="0">
                <a:solidFill>
                  <a:schemeClr val="bg1">
                    <a:lumMod val="50000"/>
                  </a:schemeClr>
                </a:solidFill>
              </a:rPr>
              <a:t> </a:t>
            </a:r>
            <a:br>
              <a:rPr lang="en-US" altLang="de-DE" dirty="0">
                <a:solidFill>
                  <a:schemeClr val="bg1">
                    <a:lumMod val="50000"/>
                  </a:schemeClr>
                </a:solidFill>
              </a:rPr>
            </a:br>
            <a:r>
              <a:rPr lang="en-US" altLang="de-DE" dirty="0">
                <a:solidFill>
                  <a:schemeClr val="bg1">
                    <a:lumMod val="50000"/>
                  </a:schemeClr>
                </a:solidFill>
                <a:latin typeface="Arial" panose="020B0604020202020204" pitchFamily="34" charset="0"/>
                <a:cs typeface="Arial" panose="020B0604020202020204" pitchFamily="34" charset="0"/>
              </a:rPr>
              <a:t>N.B.: Correlation may be caused by (1) linkage or by (2) pleiotropy (with </a:t>
            </a:r>
            <a:r>
              <a:rPr lang="en-US" altLang="de-DE" dirty="0">
                <a:latin typeface="Arial" panose="020B0604020202020204" pitchFamily="34" charset="0"/>
                <a:cs typeface="Arial" panose="020B0604020202020204" pitchFamily="34" charset="0"/>
              </a:rPr>
              <a:t>differen</a:t>
            </a:r>
            <a:r>
              <a:rPr lang="en-US" altLang="de-DE" dirty="0">
                <a:solidFill>
                  <a:schemeClr val="bg1">
                    <a:lumMod val="50000"/>
                  </a:schemeClr>
                </a:solidFill>
                <a:latin typeface="Arial" panose="020B0604020202020204" pitchFamily="34" charset="0"/>
                <a:cs typeface="Arial" panose="020B0604020202020204" pitchFamily="34" charset="0"/>
              </a:rPr>
              <a:t>t genetic and </a:t>
            </a:r>
            <a:r>
              <a:rPr lang="en-US" altLang="de-DE" dirty="0" err="1">
                <a:solidFill>
                  <a:schemeClr val="bg1">
                    <a:lumMod val="50000"/>
                  </a:schemeClr>
                </a:solidFill>
                <a:latin typeface="Arial" panose="020B0604020202020204" pitchFamily="34" charset="0"/>
                <a:cs typeface="Arial" panose="020B0604020202020204" pitchFamily="34" charset="0"/>
              </a:rPr>
              <a:t>practi-cal</a:t>
            </a:r>
            <a:r>
              <a:rPr lang="en-US" altLang="de-DE" dirty="0">
                <a:solidFill>
                  <a:schemeClr val="bg1">
                    <a:lumMod val="50000"/>
                  </a:schemeClr>
                </a:solidFill>
                <a:latin typeface="Arial" panose="020B0604020202020204" pitchFamily="34" charset="0"/>
                <a:cs typeface="Arial" panose="020B0604020202020204" pitchFamily="34" charset="0"/>
              </a:rPr>
              <a:t> implications  ;-)  ... </a:t>
            </a:r>
            <a:endParaRPr lang="en-GB" altLang="en-US" dirty="0">
              <a:latin typeface="Arial" panose="020B0604020202020204" pitchFamily="34" charset="0"/>
              <a:cs typeface="Arial" panose="020B0604020202020204" pitchFamily="34" charset="0"/>
            </a:endParaRPr>
          </a:p>
        </p:txBody>
      </p:sp>
      <p:sp>
        <p:nvSpPr>
          <p:cNvPr id="15"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17</a:t>
            </a:fld>
            <a:endParaRPr lang="en-GB" sz="2400" dirty="0">
              <a:latin typeface="Arial" panose="020B0604020202020204" pitchFamily="34" charset="0"/>
              <a:cs typeface="Arial" panose="020B0604020202020204" pitchFamily="34" charset="0"/>
            </a:endParaRPr>
          </a:p>
        </p:txBody>
      </p:sp>
      <p:sp>
        <p:nvSpPr>
          <p:cNvPr id="11" name="Freeform 10"/>
          <p:cNvSpPr/>
          <p:nvPr/>
        </p:nvSpPr>
        <p:spPr>
          <a:xfrm>
            <a:off x="6159500" y="994833"/>
            <a:ext cx="478367" cy="1109134"/>
          </a:xfrm>
          <a:custGeom>
            <a:avLst/>
            <a:gdLst>
              <a:gd name="connsiteX0" fmla="*/ 0 w 478367"/>
              <a:gd name="connsiteY0" fmla="*/ 1075267 h 1109134"/>
              <a:gd name="connsiteX1" fmla="*/ 8467 w 478367"/>
              <a:gd name="connsiteY1" fmla="*/ 639234 h 1109134"/>
              <a:gd name="connsiteX2" fmla="*/ 76200 w 478367"/>
              <a:gd name="connsiteY2" fmla="*/ 410634 h 1109134"/>
              <a:gd name="connsiteX3" fmla="*/ 97367 w 478367"/>
              <a:gd name="connsiteY3" fmla="*/ 114300 h 1109134"/>
              <a:gd name="connsiteX4" fmla="*/ 207433 w 478367"/>
              <a:gd name="connsiteY4" fmla="*/ 0 h 1109134"/>
              <a:gd name="connsiteX5" fmla="*/ 427567 w 478367"/>
              <a:gd name="connsiteY5" fmla="*/ 304800 h 1109134"/>
              <a:gd name="connsiteX6" fmla="*/ 478367 w 478367"/>
              <a:gd name="connsiteY6" fmla="*/ 609600 h 1109134"/>
              <a:gd name="connsiteX7" fmla="*/ 347133 w 478367"/>
              <a:gd name="connsiteY7" fmla="*/ 939800 h 1109134"/>
              <a:gd name="connsiteX8" fmla="*/ 186267 w 478367"/>
              <a:gd name="connsiteY8" fmla="*/ 1092200 h 1109134"/>
              <a:gd name="connsiteX9" fmla="*/ 42333 w 478367"/>
              <a:gd name="connsiteY9" fmla="*/ 1109134 h 110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8367" h="1109134">
                <a:moveTo>
                  <a:pt x="0" y="1075267"/>
                </a:moveTo>
                <a:lnTo>
                  <a:pt x="8467" y="639234"/>
                </a:lnTo>
                <a:lnTo>
                  <a:pt x="76200" y="410634"/>
                </a:lnTo>
                <a:lnTo>
                  <a:pt x="97367" y="114300"/>
                </a:lnTo>
                <a:lnTo>
                  <a:pt x="207433" y="0"/>
                </a:lnTo>
                <a:lnTo>
                  <a:pt x="427567" y="304800"/>
                </a:lnTo>
                <a:lnTo>
                  <a:pt x="478367" y="609600"/>
                </a:lnTo>
                <a:lnTo>
                  <a:pt x="347133" y="939800"/>
                </a:lnTo>
                <a:lnTo>
                  <a:pt x="186267" y="1092200"/>
                </a:lnTo>
                <a:lnTo>
                  <a:pt x="42333" y="1109134"/>
                </a:lnTo>
              </a:path>
            </a:pathLst>
          </a:custGeom>
          <a:no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8420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 name="Group 186"/>
          <p:cNvGrpSpPr/>
          <p:nvPr/>
        </p:nvGrpSpPr>
        <p:grpSpPr>
          <a:xfrm>
            <a:off x="288000" y="3322883"/>
            <a:ext cx="4228253" cy="3172986"/>
            <a:chOff x="1008000" y="2746883"/>
            <a:chExt cx="4228253" cy="3172986"/>
          </a:xfrm>
        </p:grpSpPr>
        <p:cxnSp>
          <p:nvCxnSpPr>
            <p:cNvPr id="188" name="Straight Arrow Connector 187"/>
            <p:cNvCxnSpPr/>
            <p:nvPr/>
          </p:nvCxnSpPr>
          <p:spPr>
            <a:xfrm flipV="1">
              <a:off x="5236253" y="2746883"/>
              <a:ext cx="0" cy="3168000"/>
            </a:xfrm>
            <a:prstGeom prst="straightConnector1">
              <a:avLst/>
            </a:prstGeom>
            <a:ln w="28575">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3878856" y="3399869"/>
              <a:ext cx="0" cy="2520000"/>
            </a:xfrm>
            <a:prstGeom prst="straightConnector1">
              <a:avLst/>
            </a:prstGeom>
            <a:ln w="28575">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rot="-5400000" flipV="1">
              <a:off x="2430000" y="2016000"/>
              <a:ext cx="0" cy="2808000"/>
            </a:xfrm>
            <a:prstGeom prst="straightConnector1">
              <a:avLst/>
            </a:prstGeom>
            <a:ln w="28575">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rot="16200000" flipV="1">
              <a:off x="3114000" y="643716"/>
              <a:ext cx="0" cy="4212000"/>
            </a:xfrm>
            <a:prstGeom prst="straightConnector1">
              <a:avLst/>
            </a:prstGeom>
            <a:ln w="28575">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72000" y="36000"/>
            <a:ext cx="12043318"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The reasoning here is of course specific for the given trait and population and its Population Genetic and Quantitative Genetic parameters. And: We assume that selection is for increase (or decrease) of the trait (not for e.g.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stabilizing</a:t>
            </a: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selection). </a:t>
            </a:r>
          </a:p>
        </p:txBody>
      </p:sp>
      <p:grpSp>
        <p:nvGrpSpPr>
          <p:cNvPr id="11" name="Group 10"/>
          <p:cNvGrpSpPr/>
          <p:nvPr/>
        </p:nvGrpSpPr>
        <p:grpSpPr>
          <a:xfrm>
            <a:off x="188913" y="1445683"/>
            <a:ext cx="5153025" cy="5153026"/>
            <a:chOff x="938213" y="831850"/>
            <a:chExt cx="5153025" cy="5153026"/>
          </a:xfrm>
        </p:grpSpPr>
        <p:grpSp>
          <p:nvGrpSpPr>
            <p:cNvPr id="12" name="Group 11"/>
            <p:cNvGrpSpPr/>
            <p:nvPr/>
          </p:nvGrpSpPr>
          <p:grpSpPr>
            <a:xfrm>
              <a:off x="5999163" y="923925"/>
              <a:ext cx="92075" cy="4967288"/>
              <a:chOff x="5999163" y="923925"/>
              <a:chExt cx="92075" cy="4967288"/>
            </a:xfrm>
          </p:grpSpPr>
          <p:sp>
            <p:nvSpPr>
              <p:cNvPr id="172" name="Line 7"/>
              <p:cNvSpPr>
                <a:spLocks noChangeShapeType="1"/>
              </p:cNvSpPr>
              <p:nvPr/>
            </p:nvSpPr>
            <p:spPr bwMode="auto">
              <a:xfrm flipV="1">
                <a:off x="5999163" y="923925"/>
                <a:ext cx="0" cy="496728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3" name="Line 9"/>
              <p:cNvSpPr>
                <a:spLocks noChangeShapeType="1"/>
              </p:cNvSpPr>
              <p:nvPr/>
            </p:nvSpPr>
            <p:spPr bwMode="auto">
              <a:xfrm>
                <a:off x="5999163" y="5700713"/>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4" name="Line 12"/>
              <p:cNvSpPr>
                <a:spLocks noChangeShapeType="1"/>
              </p:cNvSpPr>
              <p:nvPr/>
            </p:nvSpPr>
            <p:spPr bwMode="auto">
              <a:xfrm>
                <a:off x="5999163" y="5319713"/>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5" name="Line 15"/>
              <p:cNvSpPr>
                <a:spLocks noChangeShapeType="1"/>
              </p:cNvSpPr>
              <p:nvPr/>
            </p:nvSpPr>
            <p:spPr bwMode="auto">
              <a:xfrm>
                <a:off x="5999163" y="4937125"/>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6" name="Line 18"/>
              <p:cNvSpPr>
                <a:spLocks noChangeShapeType="1"/>
              </p:cNvSpPr>
              <p:nvPr/>
            </p:nvSpPr>
            <p:spPr bwMode="auto">
              <a:xfrm>
                <a:off x="5999163" y="4554538"/>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7" name="Line 21"/>
              <p:cNvSpPr>
                <a:spLocks noChangeShapeType="1"/>
              </p:cNvSpPr>
              <p:nvPr/>
            </p:nvSpPr>
            <p:spPr bwMode="auto">
              <a:xfrm>
                <a:off x="5999163" y="4171950"/>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8" name="Line 24"/>
              <p:cNvSpPr>
                <a:spLocks noChangeShapeType="1"/>
              </p:cNvSpPr>
              <p:nvPr/>
            </p:nvSpPr>
            <p:spPr bwMode="auto">
              <a:xfrm>
                <a:off x="5999163" y="3789363"/>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9" name="Line 27"/>
              <p:cNvSpPr>
                <a:spLocks noChangeShapeType="1"/>
              </p:cNvSpPr>
              <p:nvPr/>
            </p:nvSpPr>
            <p:spPr bwMode="auto">
              <a:xfrm>
                <a:off x="5999163" y="3406775"/>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0" name="Line 30"/>
              <p:cNvSpPr>
                <a:spLocks noChangeShapeType="1"/>
              </p:cNvSpPr>
              <p:nvPr/>
            </p:nvSpPr>
            <p:spPr bwMode="auto">
              <a:xfrm>
                <a:off x="5999163" y="3025775"/>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1" name="Line 33"/>
              <p:cNvSpPr>
                <a:spLocks noChangeShapeType="1"/>
              </p:cNvSpPr>
              <p:nvPr/>
            </p:nvSpPr>
            <p:spPr bwMode="auto">
              <a:xfrm>
                <a:off x="5999163" y="2643188"/>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2" name="Line 36"/>
              <p:cNvSpPr>
                <a:spLocks noChangeShapeType="1"/>
              </p:cNvSpPr>
              <p:nvPr/>
            </p:nvSpPr>
            <p:spPr bwMode="auto">
              <a:xfrm>
                <a:off x="5999163" y="2260600"/>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3" name="Line 39"/>
              <p:cNvSpPr>
                <a:spLocks noChangeShapeType="1"/>
              </p:cNvSpPr>
              <p:nvPr/>
            </p:nvSpPr>
            <p:spPr bwMode="auto">
              <a:xfrm>
                <a:off x="5999163" y="1879600"/>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4" name="Line 42"/>
              <p:cNvSpPr>
                <a:spLocks noChangeShapeType="1"/>
              </p:cNvSpPr>
              <p:nvPr/>
            </p:nvSpPr>
            <p:spPr bwMode="auto">
              <a:xfrm>
                <a:off x="5999163" y="1497013"/>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5" name="Line 45"/>
              <p:cNvSpPr>
                <a:spLocks noChangeShapeType="1"/>
              </p:cNvSpPr>
              <p:nvPr/>
            </p:nvSpPr>
            <p:spPr bwMode="auto">
              <a:xfrm>
                <a:off x="5999163" y="1114425"/>
                <a:ext cx="9207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13" name="Group 12"/>
            <p:cNvGrpSpPr/>
            <p:nvPr/>
          </p:nvGrpSpPr>
          <p:grpSpPr>
            <a:xfrm>
              <a:off x="1031876" y="5891213"/>
              <a:ext cx="4967288" cy="93663"/>
              <a:chOff x="1031876" y="5891213"/>
              <a:chExt cx="4967288" cy="93663"/>
            </a:xfrm>
          </p:grpSpPr>
          <p:sp>
            <p:nvSpPr>
              <p:cNvPr id="158" name="Line 49"/>
              <p:cNvSpPr>
                <a:spLocks noChangeShapeType="1"/>
              </p:cNvSpPr>
              <p:nvPr/>
            </p:nvSpPr>
            <p:spPr bwMode="auto">
              <a:xfrm>
                <a:off x="1031876" y="5891213"/>
                <a:ext cx="4967288"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9" name="Line 54"/>
              <p:cNvSpPr>
                <a:spLocks noChangeShapeType="1"/>
              </p:cNvSpPr>
              <p:nvPr/>
            </p:nvSpPr>
            <p:spPr bwMode="auto">
              <a:xfrm>
                <a:off x="1412876"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0" name="Line 57"/>
              <p:cNvSpPr>
                <a:spLocks noChangeShapeType="1"/>
              </p:cNvSpPr>
              <p:nvPr/>
            </p:nvSpPr>
            <p:spPr bwMode="auto">
              <a:xfrm>
                <a:off x="1795463"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1" name="Line 60"/>
              <p:cNvSpPr>
                <a:spLocks noChangeShapeType="1"/>
              </p:cNvSpPr>
              <p:nvPr/>
            </p:nvSpPr>
            <p:spPr bwMode="auto">
              <a:xfrm>
                <a:off x="2178051"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2" name="Line 63"/>
              <p:cNvSpPr>
                <a:spLocks noChangeShapeType="1"/>
              </p:cNvSpPr>
              <p:nvPr/>
            </p:nvSpPr>
            <p:spPr bwMode="auto">
              <a:xfrm>
                <a:off x="2559051"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3" name="Line 66"/>
              <p:cNvSpPr>
                <a:spLocks noChangeShapeType="1"/>
              </p:cNvSpPr>
              <p:nvPr/>
            </p:nvSpPr>
            <p:spPr bwMode="auto">
              <a:xfrm>
                <a:off x="2941638"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4" name="Line 69"/>
              <p:cNvSpPr>
                <a:spLocks noChangeShapeType="1"/>
              </p:cNvSpPr>
              <p:nvPr/>
            </p:nvSpPr>
            <p:spPr bwMode="auto">
              <a:xfrm>
                <a:off x="3322638"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5" name="Line 72"/>
              <p:cNvSpPr>
                <a:spLocks noChangeShapeType="1"/>
              </p:cNvSpPr>
              <p:nvPr/>
            </p:nvSpPr>
            <p:spPr bwMode="auto">
              <a:xfrm>
                <a:off x="3705226"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6" name="Line 75"/>
              <p:cNvSpPr>
                <a:spLocks noChangeShapeType="1"/>
              </p:cNvSpPr>
              <p:nvPr/>
            </p:nvSpPr>
            <p:spPr bwMode="auto">
              <a:xfrm>
                <a:off x="4087813"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7" name="Line 78"/>
              <p:cNvSpPr>
                <a:spLocks noChangeShapeType="1"/>
              </p:cNvSpPr>
              <p:nvPr/>
            </p:nvSpPr>
            <p:spPr bwMode="auto">
              <a:xfrm>
                <a:off x="4468813"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8" name="Line 81"/>
              <p:cNvSpPr>
                <a:spLocks noChangeShapeType="1"/>
              </p:cNvSpPr>
              <p:nvPr/>
            </p:nvSpPr>
            <p:spPr bwMode="auto">
              <a:xfrm>
                <a:off x="4851401"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9" name="Line 84"/>
              <p:cNvSpPr>
                <a:spLocks noChangeShapeType="1"/>
              </p:cNvSpPr>
              <p:nvPr/>
            </p:nvSpPr>
            <p:spPr bwMode="auto">
              <a:xfrm>
                <a:off x="5233988"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0" name="Line 87"/>
              <p:cNvSpPr>
                <a:spLocks noChangeShapeType="1"/>
              </p:cNvSpPr>
              <p:nvPr/>
            </p:nvSpPr>
            <p:spPr bwMode="auto">
              <a:xfrm>
                <a:off x="5614988"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1" name="Line 90"/>
              <p:cNvSpPr>
                <a:spLocks noChangeShapeType="1"/>
              </p:cNvSpPr>
              <p:nvPr/>
            </p:nvSpPr>
            <p:spPr bwMode="auto">
              <a:xfrm>
                <a:off x="5999163"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14" name="Group 13"/>
            <p:cNvGrpSpPr/>
            <p:nvPr/>
          </p:nvGrpSpPr>
          <p:grpSpPr>
            <a:xfrm>
              <a:off x="1031876" y="831850"/>
              <a:ext cx="4967288" cy="92075"/>
              <a:chOff x="1031876" y="831850"/>
              <a:chExt cx="4967288" cy="92075"/>
            </a:xfrm>
          </p:grpSpPr>
          <p:sp>
            <p:nvSpPr>
              <p:cNvPr id="144" name="Line 50"/>
              <p:cNvSpPr>
                <a:spLocks noChangeShapeType="1"/>
              </p:cNvSpPr>
              <p:nvPr/>
            </p:nvSpPr>
            <p:spPr bwMode="auto">
              <a:xfrm>
                <a:off x="1031876" y="923925"/>
                <a:ext cx="4967288"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5" name="Line 55"/>
              <p:cNvSpPr>
                <a:spLocks noChangeShapeType="1"/>
              </p:cNvSpPr>
              <p:nvPr/>
            </p:nvSpPr>
            <p:spPr bwMode="auto">
              <a:xfrm flipV="1">
                <a:off x="1412876"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6" name="Line 58"/>
              <p:cNvSpPr>
                <a:spLocks noChangeShapeType="1"/>
              </p:cNvSpPr>
              <p:nvPr/>
            </p:nvSpPr>
            <p:spPr bwMode="auto">
              <a:xfrm flipV="1">
                <a:off x="1795463"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7" name="Line 61"/>
              <p:cNvSpPr>
                <a:spLocks noChangeShapeType="1"/>
              </p:cNvSpPr>
              <p:nvPr/>
            </p:nvSpPr>
            <p:spPr bwMode="auto">
              <a:xfrm flipV="1">
                <a:off x="2178051"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8" name="Line 64"/>
              <p:cNvSpPr>
                <a:spLocks noChangeShapeType="1"/>
              </p:cNvSpPr>
              <p:nvPr/>
            </p:nvSpPr>
            <p:spPr bwMode="auto">
              <a:xfrm flipV="1">
                <a:off x="2559051"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9" name="Line 67"/>
              <p:cNvSpPr>
                <a:spLocks noChangeShapeType="1"/>
              </p:cNvSpPr>
              <p:nvPr/>
            </p:nvSpPr>
            <p:spPr bwMode="auto">
              <a:xfrm flipV="1">
                <a:off x="2941638"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0" name="Line 70"/>
              <p:cNvSpPr>
                <a:spLocks noChangeShapeType="1"/>
              </p:cNvSpPr>
              <p:nvPr/>
            </p:nvSpPr>
            <p:spPr bwMode="auto">
              <a:xfrm flipV="1">
                <a:off x="3322638"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1" name="Line 73"/>
              <p:cNvSpPr>
                <a:spLocks noChangeShapeType="1"/>
              </p:cNvSpPr>
              <p:nvPr/>
            </p:nvSpPr>
            <p:spPr bwMode="auto">
              <a:xfrm flipV="1">
                <a:off x="3705226"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2" name="Line 76"/>
              <p:cNvSpPr>
                <a:spLocks noChangeShapeType="1"/>
              </p:cNvSpPr>
              <p:nvPr/>
            </p:nvSpPr>
            <p:spPr bwMode="auto">
              <a:xfrm flipV="1">
                <a:off x="4087813"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3" name="Line 79"/>
              <p:cNvSpPr>
                <a:spLocks noChangeShapeType="1"/>
              </p:cNvSpPr>
              <p:nvPr/>
            </p:nvSpPr>
            <p:spPr bwMode="auto">
              <a:xfrm flipV="1">
                <a:off x="4468813"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4" name="Line 82"/>
              <p:cNvSpPr>
                <a:spLocks noChangeShapeType="1"/>
              </p:cNvSpPr>
              <p:nvPr/>
            </p:nvSpPr>
            <p:spPr bwMode="auto">
              <a:xfrm flipV="1">
                <a:off x="4851401"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5" name="Line 85"/>
              <p:cNvSpPr>
                <a:spLocks noChangeShapeType="1"/>
              </p:cNvSpPr>
              <p:nvPr/>
            </p:nvSpPr>
            <p:spPr bwMode="auto">
              <a:xfrm flipV="1">
                <a:off x="5233988"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6" name="Line 88"/>
              <p:cNvSpPr>
                <a:spLocks noChangeShapeType="1"/>
              </p:cNvSpPr>
              <p:nvPr/>
            </p:nvSpPr>
            <p:spPr bwMode="auto">
              <a:xfrm flipV="1">
                <a:off x="5614988"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7" name="Line 91"/>
              <p:cNvSpPr>
                <a:spLocks noChangeShapeType="1"/>
              </p:cNvSpPr>
              <p:nvPr/>
            </p:nvSpPr>
            <p:spPr bwMode="auto">
              <a:xfrm flipV="1">
                <a:off x="5999163"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15" name="Oval 94"/>
            <p:cNvSpPr>
              <a:spLocks noChangeArrowheads="1"/>
            </p:cNvSpPr>
            <p:nvPr/>
          </p:nvSpPr>
          <p:spPr bwMode="auto">
            <a:xfrm>
              <a:off x="2771776" y="3884613"/>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 name="Oval 95"/>
            <p:cNvSpPr>
              <a:spLocks noChangeArrowheads="1"/>
            </p:cNvSpPr>
            <p:nvPr/>
          </p:nvSpPr>
          <p:spPr bwMode="auto">
            <a:xfrm>
              <a:off x="4003676" y="2679700"/>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Oval 96"/>
            <p:cNvSpPr>
              <a:spLocks noChangeArrowheads="1"/>
            </p:cNvSpPr>
            <p:nvPr/>
          </p:nvSpPr>
          <p:spPr bwMode="auto">
            <a:xfrm>
              <a:off x="2619376" y="3008313"/>
              <a:ext cx="146050"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8" name="Oval 97"/>
            <p:cNvSpPr>
              <a:spLocks noChangeArrowheads="1"/>
            </p:cNvSpPr>
            <p:nvPr/>
          </p:nvSpPr>
          <p:spPr bwMode="auto">
            <a:xfrm>
              <a:off x="2873376" y="4056063"/>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Oval 98"/>
            <p:cNvSpPr>
              <a:spLocks noChangeArrowheads="1"/>
            </p:cNvSpPr>
            <p:nvPr/>
          </p:nvSpPr>
          <p:spPr bwMode="auto">
            <a:xfrm>
              <a:off x="1290638" y="3987800"/>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Oval 99"/>
            <p:cNvSpPr>
              <a:spLocks noChangeArrowheads="1"/>
            </p:cNvSpPr>
            <p:nvPr/>
          </p:nvSpPr>
          <p:spPr bwMode="auto">
            <a:xfrm>
              <a:off x="3076576" y="3781425"/>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Oval 100"/>
            <p:cNvSpPr>
              <a:spLocks noChangeArrowheads="1"/>
            </p:cNvSpPr>
            <p:nvPr/>
          </p:nvSpPr>
          <p:spPr bwMode="auto">
            <a:xfrm>
              <a:off x="5410201" y="3206750"/>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Oval 101"/>
            <p:cNvSpPr>
              <a:spLocks noChangeArrowheads="1"/>
            </p:cNvSpPr>
            <p:nvPr/>
          </p:nvSpPr>
          <p:spPr bwMode="auto">
            <a:xfrm>
              <a:off x="2227263" y="4565650"/>
              <a:ext cx="146050"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Oval 102"/>
            <p:cNvSpPr>
              <a:spLocks noChangeArrowheads="1"/>
            </p:cNvSpPr>
            <p:nvPr/>
          </p:nvSpPr>
          <p:spPr bwMode="auto">
            <a:xfrm>
              <a:off x="2860676" y="4986338"/>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4" name="Oval 103"/>
            <p:cNvSpPr>
              <a:spLocks noChangeArrowheads="1"/>
            </p:cNvSpPr>
            <p:nvPr/>
          </p:nvSpPr>
          <p:spPr bwMode="auto">
            <a:xfrm>
              <a:off x="4664076" y="3114675"/>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5" name="Oval 104"/>
            <p:cNvSpPr>
              <a:spLocks noChangeArrowheads="1"/>
            </p:cNvSpPr>
            <p:nvPr/>
          </p:nvSpPr>
          <p:spPr bwMode="auto">
            <a:xfrm>
              <a:off x="4318001" y="2433638"/>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Oval 105"/>
            <p:cNvSpPr>
              <a:spLocks noChangeArrowheads="1"/>
            </p:cNvSpPr>
            <p:nvPr/>
          </p:nvSpPr>
          <p:spPr bwMode="auto">
            <a:xfrm>
              <a:off x="4660901" y="2687638"/>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7" name="Oval 106"/>
            <p:cNvSpPr>
              <a:spLocks noChangeArrowheads="1"/>
            </p:cNvSpPr>
            <p:nvPr/>
          </p:nvSpPr>
          <p:spPr bwMode="auto">
            <a:xfrm>
              <a:off x="5265738" y="2466975"/>
              <a:ext cx="147638"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8" name="Oval 107"/>
            <p:cNvSpPr>
              <a:spLocks noChangeArrowheads="1"/>
            </p:cNvSpPr>
            <p:nvPr/>
          </p:nvSpPr>
          <p:spPr bwMode="auto">
            <a:xfrm>
              <a:off x="1077913" y="4779963"/>
              <a:ext cx="146050"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9" name="Oval 108"/>
            <p:cNvSpPr>
              <a:spLocks noChangeArrowheads="1"/>
            </p:cNvSpPr>
            <p:nvPr/>
          </p:nvSpPr>
          <p:spPr bwMode="auto">
            <a:xfrm>
              <a:off x="3494088" y="3257550"/>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0" name="Oval 109"/>
            <p:cNvSpPr>
              <a:spLocks noChangeArrowheads="1"/>
            </p:cNvSpPr>
            <p:nvPr/>
          </p:nvSpPr>
          <p:spPr bwMode="auto">
            <a:xfrm>
              <a:off x="3508376" y="3519488"/>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1" name="Oval 110"/>
            <p:cNvSpPr>
              <a:spLocks noChangeArrowheads="1"/>
            </p:cNvSpPr>
            <p:nvPr/>
          </p:nvSpPr>
          <p:spPr bwMode="auto">
            <a:xfrm>
              <a:off x="2913063" y="3581400"/>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2" name="Oval 111"/>
            <p:cNvSpPr>
              <a:spLocks noChangeArrowheads="1"/>
            </p:cNvSpPr>
            <p:nvPr/>
          </p:nvSpPr>
          <p:spPr bwMode="auto">
            <a:xfrm>
              <a:off x="4799013" y="2978150"/>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3" name="Oval 112"/>
            <p:cNvSpPr>
              <a:spLocks noChangeArrowheads="1"/>
            </p:cNvSpPr>
            <p:nvPr/>
          </p:nvSpPr>
          <p:spPr bwMode="auto">
            <a:xfrm>
              <a:off x="4376738" y="3533775"/>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 name="Oval 113"/>
            <p:cNvSpPr>
              <a:spLocks noChangeArrowheads="1"/>
            </p:cNvSpPr>
            <p:nvPr/>
          </p:nvSpPr>
          <p:spPr bwMode="auto">
            <a:xfrm>
              <a:off x="3148013" y="3279775"/>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5" name="Oval 114"/>
            <p:cNvSpPr>
              <a:spLocks noChangeArrowheads="1"/>
            </p:cNvSpPr>
            <p:nvPr/>
          </p:nvSpPr>
          <p:spPr bwMode="auto">
            <a:xfrm>
              <a:off x="4165601" y="3379788"/>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6" name="Oval 115"/>
            <p:cNvSpPr>
              <a:spLocks noChangeArrowheads="1"/>
            </p:cNvSpPr>
            <p:nvPr/>
          </p:nvSpPr>
          <p:spPr bwMode="auto">
            <a:xfrm>
              <a:off x="4338638" y="3530600"/>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7" name="Oval 116"/>
            <p:cNvSpPr>
              <a:spLocks noChangeArrowheads="1"/>
            </p:cNvSpPr>
            <p:nvPr/>
          </p:nvSpPr>
          <p:spPr bwMode="auto">
            <a:xfrm>
              <a:off x="5662613" y="2281238"/>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8" name="Oval 117"/>
            <p:cNvSpPr>
              <a:spLocks noChangeArrowheads="1"/>
            </p:cNvSpPr>
            <p:nvPr/>
          </p:nvSpPr>
          <p:spPr bwMode="auto">
            <a:xfrm>
              <a:off x="5059363" y="3360738"/>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Oval 118"/>
            <p:cNvSpPr>
              <a:spLocks noChangeArrowheads="1"/>
            </p:cNvSpPr>
            <p:nvPr/>
          </p:nvSpPr>
          <p:spPr bwMode="auto">
            <a:xfrm>
              <a:off x="3316288" y="3513138"/>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0" name="Oval 119"/>
            <p:cNvSpPr>
              <a:spLocks noChangeArrowheads="1"/>
            </p:cNvSpPr>
            <p:nvPr/>
          </p:nvSpPr>
          <p:spPr bwMode="auto">
            <a:xfrm>
              <a:off x="2857501" y="4087813"/>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1" name="Oval 120"/>
            <p:cNvSpPr>
              <a:spLocks noChangeArrowheads="1"/>
            </p:cNvSpPr>
            <p:nvPr/>
          </p:nvSpPr>
          <p:spPr bwMode="auto">
            <a:xfrm>
              <a:off x="3148013" y="4429125"/>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2" name="Oval 121"/>
            <p:cNvSpPr>
              <a:spLocks noChangeArrowheads="1"/>
            </p:cNvSpPr>
            <p:nvPr/>
          </p:nvSpPr>
          <p:spPr bwMode="auto">
            <a:xfrm>
              <a:off x="3073401" y="4244975"/>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3" name="Oval 122"/>
            <p:cNvSpPr>
              <a:spLocks noChangeArrowheads="1"/>
            </p:cNvSpPr>
            <p:nvPr/>
          </p:nvSpPr>
          <p:spPr bwMode="auto">
            <a:xfrm>
              <a:off x="3776663" y="3887788"/>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4" name="Oval 123"/>
            <p:cNvSpPr>
              <a:spLocks noChangeArrowheads="1"/>
            </p:cNvSpPr>
            <p:nvPr/>
          </p:nvSpPr>
          <p:spPr bwMode="auto">
            <a:xfrm>
              <a:off x="4095751" y="3176588"/>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5" name="Oval 124"/>
            <p:cNvSpPr>
              <a:spLocks noChangeArrowheads="1"/>
            </p:cNvSpPr>
            <p:nvPr/>
          </p:nvSpPr>
          <p:spPr bwMode="auto">
            <a:xfrm>
              <a:off x="5284788" y="2667000"/>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6" name="Oval 125"/>
            <p:cNvSpPr>
              <a:spLocks noChangeArrowheads="1"/>
            </p:cNvSpPr>
            <p:nvPr/>
          </p:nvSpPr>
          <p:spPr bwMode="auto">
            <a:xfrm>
              <a:off x="5464176" y="2054225"/>
              <a:ext cx="146050"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7" name="Oval 126"/>
            <p:cNvSpPr>
              <a:spLocks noChangeArrowheads="1"/>
            </p:cNvSpPr>
            <p:nvPr/>
          </p:nvSpPr>
          <p:spPr bwMode="auto">
            <a:xfrm>
              <a:off x="4827588" y="2535238"/>
              <a:ext cx="146050"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 name="Oval 127"/>
            <p:cNvSpPr>
              <a:spLocks noChangeArrowheads="1"/>
            </p:cNvSpPr>
            <p:nvPr/>
          </p:nvSpPr>
          <p:spPr bwMode="auto">
            <a:xfrm>
              <a:off x="2905126" y="2774950"/>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 name="Oval 128"/>
            <p:cNvSpPr>
              <a:spLocks noChangeArrowheads="1"/>
            </p:cNvSpPr>
            <p:nvPr/>
          </p:nvSpPr>
          <p:spPr bwMode="auto">
            <a:xfrm>
              <a:off x="4997451" y="1685925"/>
              <a:ext cx="147638" cy="147638"/>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 name="Oval 129"/>
            <p:cNvSpPr>
              <a:spLocks noChangeArrowheads="1"/>
            </p:cNvSpPr>
            <p:nvPr/>
          </p:nvSpPr>
          <p:spPr bwMode="auto">
            <a:xfrm>
              <a:off x="5318126" y="2659063"/>
              <a:ext cx="147638" cy="146050"/>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 name="Oval 130"/>
            <p:cNvSpPr>
              <a:spLocks noChangeArrowheads="1"/>
            </p:cNvSpPr>
            <p:nvPr/>
          </p:nvSpPr>
          <p:spPr bwMode="auto">
            <a:xfrm>
              <a:off x="5702301" y="2320925"/>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 name="Oval 131"/>
            <p:cNvSpPr>
              <a:spLocks noChangeArrowheads="1"/>
            </p:cNvSpPr>
            <p:nvPr/>
          </p:nvSpPr>
          <p:spPr bwMode="auto">
            <a:xfrm>
              <a:off x="5503863" y="2093913"/>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 name="Oval 132"/>
            <p:cNvSpPr>
              <a:spLocks noChangeArrowheads="1"/>
            </p:cNvSpPr>
            <p:nvPr/>
          </p:nvSpPr>
          <p:spPr bwMode="auto">
            <a:xfrm>
              <a:off x="5449888" y="3248025"/>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 name="Oval 133"/>
            <p:cNvSpPr>
              <a:spLocks noChangeArrowheads="1"/>
            </p:cNvSpPr>
            <p:nvPr/>
          </p:nvSpPr>
          <p:spPr bwMode="auto">
            <a:xfrm>
              <a:off x="5357813" y="2698750"/>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 name="Oval 134"/>
            <p:cNvSpPr>
              <a:spLocks noChangeArrowheads="1"/>
            </p:cNvSpPr>
            <p:nvPr/>
          </p:nvSpPr>
          <p:spPr bwMode="auto">
            <a:xfrm>
              <a:off x="5324476" y="2706688"/>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 name="Oval 135"/>
            <p:cNvSpPr>
              <a:spLocks noChangeArrowheads="1"/>
            </p:cNvSpPr>
            <p:nvPr/>
          </p:nvSpPr>
          <p:spPr bwMode="auto">
            <a:xfrm>
              <a:off x="5307013" y="2508250"/>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 name="Oval 136"/>
            <p:cNvSpPr>
              <a:spLocks noChangeArrowheads="1"/>
            </p:cNvSpPr>
            <p:nvPr/>
          </p:nvSpPr>
          <p:spPr bwMode="auto">
            <a:xfrm>
              <a:off x="5099051" y="3400425"/>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 name="Oval 137"/>
            <p:cNvSpPr>
              <a:spLocks noChangeArrowheads="1"/>
            </p:cNvSpPr>
            <p:nvPr/>
          </p:nvSpPr>
          <p:spPr bwMode="auto">
            <a:xfrm>
              <a:off x="5037138" y="1725613"/>
              <a:ext cx="68263"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 name="Oval 138"/>
            <p:cNvSpPr>
              <a:spLocks noChangeArrowheads="1"/>
            </p:cNvSpPr>
            <p:nvPr/>
          </p:nvSpPr>
          <p:spPr bwMode="auto">
            <a:xfrm>
              <a:off x="4867276" y="2574925"/>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 name="Oval 139"/>
            <p:cNvSpPr>
              <a:spLocks noChangeArrowheads="1"/>
            </p:cNvSpPr>
            <p:nvPr/>
          </p:nvSpPr>
          <p:spPr bwMode="auto">
            <a:xfrm>
              <a:off x="4838701" y="3017838"/>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 name="Oval 140"/>
            <p:cNvSpPr>
              <a:spLocks noChangeArrowheads="1"/>
            </p:cNvSpPr>
            <p:nvPr/>
          </p:nvSpPr>
          <p:spPr bwMode="auto">
            <a:xfrm>
              <a:off x="4703763" y="3154363"/>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 name="Oval 141"/>
            <p:cNvSpPr>
              <a:spLocks noChangeArrowheads="1"/>
            </p:cNvSpPr>
            <p:nvPr/>
          </p:nvSpPr>
          <p:spPr bwMode="auto">
            <a:xfrm>
              <a:off x="4700588" y="2728913"/>
              <a:ext cx="66675" cy="66675"/>
            </a:xfrm>
            <a:prstGeom prst="ellipse">
              <a:avLst/>
            </a:prstGeom>
            <a:noFill/>
            <a:ln w="39688">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63" name="Group 62"/>
            <p:cNvGrpSpPr/>
            <p:nvPr/>
          </p:nvGrpSpPr>
          <p:grpSpPr>
            <a:xfrm>
              <a:off x="938213" y="831850"/>
              <a:ext cx="93663" cy="5153026"/>
              <a:chOff x="938213" y="831850"/>
              <a:chExt cx="93663" cy="5153026"/>
            </a:xfrm>
          </p:grpSpPr>
          <p:sp>
            <p:nvSpPr>
              <p:cNvPr id="128" name="Line 6"/>
              <p:cNvSpPr>
                <a:spLocks noChangeShapeType="1"/>
              </p:cNvSpPr>
              <p:nvPr/>
            </p:nvSpPr>
            <p:spPr bwMode="auto">
              <a:xfrm flipV="1">
                <a:off x="1031876" y="923925"/>
                <a:ext cx="0" cy="4967288"/>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9" name="Line 8"/>
              <p:cNvSpPr>
                <a:spLocks noChangeShapeType="1"/>
              </p:cNvSpPr>
              <p:nvPr/>
            </p:nvSpPr>
            <p:spPr bwMode="auto">
              <a:xfrm flipH="1">
                <a:off x="938213" y="570071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0" name="Line 11"/>
              <p:cNvSpPr>
                <a:spLocks noChangeShapeType="1"/>
              </p:cNvSpPr>
              <p:nvPr/>
            </p:nvSpPr>
            <p:spPr bwMode="auto">
              <a:xfrm flipH="1">
                <a:off x="938213" y="531971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1" name="Line 14"/>
              <p:cNvSpPr>
                <a:spLocks noChangeShapeType="1"/>
              </p:cNvSpPr>
              <p:nvPr/>
            </p:nvSpPr>
            <p:spPr bwMode="auto">
              <a:xfrm flipH="1">
                <a:off x="938213" y="493712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2" name="Line 17"/>
              <p:cNvSpPr>
                <a:spLocks noChangeShapeType="1"/>
              </p:cNvSpPr>
              <p:nvPr/>
            </p:nvSpPr>
            <p:spPr bwMode="auto">
              <a:xfrm flipH="1">
                <a:off x="938213" y="4554538"/>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3" name="Line 20"/>
              <p:cNvSpPr>
                <a:spLocks noChangeShapeType="1"/>
              </p:cNvSpPr>
              <p:nvPr/>
            </p:nvSpPr>
            <p:spPr bwMode="auto">
              <a:xfrm flipH="1">
                <a:off x="938213" y="4171950"/>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4" name="Line 23"/>
              <p:cNvSpPr>
                <a:spLocks noChangeShapeType="1"/>
              </p:cNvSpPr>
              <p:nvPr/>
            </p:nvSpPr>
            <p:spPr bwMode="auto">
              <a:xfrm flipH="1">
                <a:off x="938213" y="378936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5" name="Line 26"/>
              <p:cNvSpPr>
                <a:spLocks noChangeShapeType="1"/>
              </p:cNvSpPr>
              <p:nvPr/>
            </p:nvSpPr>
            <p:spPr bwMode="auto">
              <a:xfrm flipH="1">
                <a:off x="938213" y="340677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6" name="Line 29"/>
              <p:cNvSpPr>
                <a:spLocks noChangeShapeType="1"/>
              </p:cNvSpPr>
              <p:nvPr/>
            </p:nvSpPr>
            <p:spPr bwMode="auto">
              <a:xfrm flipH="1">
                <a:off x="938213" y="302577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7" name="Line 32"/>
              <p:cNvSpPr>
                <a:spLocks noChangeShapeType="1"/>
              </p:cNvSpPr>
              <p:nvPr/>
            </p:nvSpPr>
            <p:spPr bwMode="auto">
              <a:xfrm flipH="1">
                <a:off x="938213" y="2643188"/>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8" name="Line 35"/>
              <p:cNvSpPr>
                <a:spLocks noChangeShapeType="1"/>
              </p:cNvSpPr>
              <p:nvPr/>
            </p:nvSpPr>
            <p:spPr bwMode="auto">
              <a:xfrm flipH="1">
                <a:off x="938213" y="2260600"/>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9" name="Line 38"/>
              <p:cNvSpPr>
                <a:spLocks noChangeShapeType="1"/>
              </p:cNvSpPr>
              <p:nvPr/>
            </p:nvSpPr>
            <p:spPr bwMode="auto">
              <a:xfrm flipH="1">
                <a:off x="938213" y="1879600"/>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0" name="Line 41"/>
              <p:cNvSpPr>
                <a:spLocks noChangeShapeType="1"/>
              </p:cNvSpPr>
              <p:nvPr/>
            </p:nvSpPr>
            <p:spPr bwMode="auto">
              <a:xfrm flipH="1">
                <a:off x="938213" y="1497013"/>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1" name="Line 44"/>
              <p:cNvSpPr>
                <a:spLocks noChangeShapeType="1"/>
              </p:cNvSpPr>
              <p:nvPr/>
            </p:nvSpPr>
            <p:spPr bwMode="auto">
              <a:xfrm flipH="1">
                <a:off x="938213" y="1114425"/>
                <a:ext cx="93663"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2" name="Line 51"/>
              <p:cNvSpPr>
                <a:spLocks noChangeShapeType="1"/>
              </p:cNvSpPr>
              <p:nvPr/>
            </p:nvSpPr>
            <p:spPr bwMode="auto">
              <a:xfrm>
                <a:off x="1031876" y="5891213"/>
                <a:ext cx="0" cy="93663"/>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3" name="Line 52"/>
              <p:cNvSpPr>
                <a:spLocks noChangeShapeType="1"/>
              </p:cNvSpPr>
              <p:nvPr/>
            </p:nvSpPr>
            <p:spPr bwMode="auto">
              <a:xfrm flipV="1">
                <a:off x="1031876" y="831850"/>
                <a:ext cx="0" cy="92075"/>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grpSp>
        <p:sp>
          <p:nvSpPr>
            <p:cNvPr id="64" name="Line 484"/>
            <p:cNvSpPr>
              <a:spLocks noChangeShapeType="1"/>
            </p:cNvSpPr>
            <p:nvPr/>
          </p:nvSpPr>
          <p:spPr bwMode="auto">
            <a:xfrm flipH="1">
              <a:off x="5824538" y="2427288"/>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 name="Line 485"/>
            <p:cNvSpPr>
              <a:spLocks noChangeShapeType="1"/>
            </p:cNvSpPr>
            <p:nvPr/>
          </p:nvSpPr>
          <p:spPr bwMode="auto">
            <a:xfrm flipH="1">
              <a:off x="5767388" y="2474913"/>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 name="Line 486"/>
            <p:cNvSpPr>
              <a:spLocks noChangeShapeType="1"/>
            </p:cNvSpPr>
            <p:nvPr/>
          </p:nvSpPr>
          <p:spPr bwMode="auto">
            <a:xfrm flipH="1">
              <a:off x="5670551" y="2501900"/>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 name="Line 487"/>
            <p:cNvSpPr>
              <a:spLocks noChangeShapeType="1"/>
            </p:cNvSpPr>
            <p:nvPr/>
          </p:nvSpPr>
          <p:spPr bwMode="auto">
            <a:xfrm flipH="1">
              <a:off x="5613401" y="2549525"/>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 name="Line 488"/>
            <p:cNvSpPr>
              <a:spLocks noChangeShapeType="1"/>
            </p:cNvSpPr>
            <p:nvPr/>
          </p:nvSpPr>
          <p:spPr bwMode="auto">
            <a:xfrm flipH="1">
              <a:off x="5516563" y="2578100"/>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9" name="Line 489"/>
            <p:cNvSpPr>
              <a:spLocks noChangeShapeType="1"/>
            </p:cNvSpPr>
            <p:nvPr/>
          </p:nvSpPr>
          <p:spPr bwMode="auto">
            <a:xfrm flipH="1">
              <a:off x="5459413" y="2625725"/>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0" name="Line 490"/>
            <p:cNvSpPr>
              <a:spLocks noChangeShapeType="1"/>
            </p:cNvSpPr>
            <p:nvPr/>
          </p:nvSpPr>
          <p:spPr bwMode="auto">
            <a:xfrm flipH="1">
              <a:off x="5362576" y="2652713"/>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1" name="Line 491"/>
            <p:cNvSpPr>
              <a:spLocks noChangeShapeType="1"/>
            </p:cNvSpPr>
            <p:nvPr/>
          </p:nvSpPr>
          <p:spPr bwMode="auto">
            <a:xfrm flipH="1">
              <a:off x="5305426" y="2701925"/>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2" name="Line 492"/>
            <p:cNvSpPr>
              <a:spLocks noChangeShapeType="1"/>
            </p:cNvSpPr>
            <p:nvPr/>
          </p:nvSpPr>
          <p:spPr bwMode="auto">
            <a:xfrm flipH="1">
              <a:off x="5208588" y="2728913"/>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3" name="Line 493"/>
            <p:cNvSpPr>
              <a:spLocks noChangeShapeType="1"/>
            </p:cNvSpPr>
            <p:nvPr/>
          </p:nvSpPr>
          <p:spPr bwMode="auto">
            <a:xfrm flipH="1">
              <a:off x="5151438" y="2776538"/>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4" name="Line 494"/>
            <p:cNvSpPr>
              <a:spLocks noChangeShapeType="1"/>
            </p:cNvSpPr>
            <p:nvPr/>
          </p:nvSpPr>
          <p:spPr bwMode="auto">
            <a:xfrm flipH="1">
              <a:off x="5054601" y="2805113"/>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5" name="Line 495"/>
            <p:cNvSpPr>
              <a:spLocks noChangeShapeType="1"/>
            </p:cNvSpPr>
            <p:nvPr/>
          </p:nvSpPr>
          <p:spPr bwMode="auto">
            <a:xfrm flipH="1">
              <a:off x="4997451" y="2852738"/>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6" name="Line 496"/>
            <p:cNvSpPr>
              <a:spLocks noChangeShapeType="1"/>
            </p:cNvSpPr>
            <p:nvPr/>
          </p:nvSpPr>
          <p:spPr bwMode="auto">
            <a:xfrm flipH="1">
              <a:off x="4900613" y="2879725"/>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7" name="Line 497"/>
            <p:cNvSpPr>
              <a:spLocks noChangeShapeType="1"/>
            </p:cNvSpPr>
            <p:nvPr/>
          </p:nvSpPr>
          <p:spPr bwMode="auto">
            <a:xfrm flipH="1">
              <a:off x="4843463" y="2927350"/>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8" name="Line 498"/>
            <p:cNvSpPr>
              <a:spLocks noChangeShapeType="1"/>
            </p:cNvSpPr>
            <p:nvPr/>
          </p:nvSpPr>
          <p:spPr bwMode="auto">
            <a:xfrm flipH="1">
              <a:off x="4746626" y="2954338"/>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9" name="Line 499"/>
            <p:cNvSpPr>
              <a:spLocks noChangeShapeType="1"/>
            </p:cNvSpPr>
            <p:nvPr/>
          </p:nvSpPr>
          <p:spPr bwMode="auto">
            <a:xfrm flipH="1">
              <a:off x="4689476" y="3001963"/>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0" name="Line 500"/>
            <p:cNvSpPr>
              <a:spLocks noChangeShapeType="1"/>
            </p:cNvSpPr>
            <p:nvPr/>
          </p:nvSpPr>
          <p:spPr bwMode="auto">
            <a:xfrm flipH="1">
              <a:off x="4592638" y="3030538"/>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1" name="Line 501"/>
            <p:cNvSpPr>
              <a:spLocks noChangeShapeType="1"/>
            </p:cNvSpPr>
            <p:nvPr/>
          </p:nvSpPr>
          <p:spPr bwMode="auto">
            <a:xfrm flipH="1">
              <a:off x="4535488" y="3078163"/>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2" name="Line 502"/>
            <p:cNvSpPr>
              <a:spLocks noChangeShapeType="1"/>
            </p:cNvSpPr>
            <p:nvPr/>
          </p:nvSpPr>
          <p:spPr bwMode="auto">
            <a:xfrm flipH="1">
              <a:off x="4438651" y="3105150"/>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3" name="Line 503"/>
            <p:cNvSpPr>
              <a:spLocks noChangeShapeType="1"/>
            </p:cNvSpPr>
            <p:nvPr/>
          </p:nvSpPr>
          <p:spPr bwMode="auto">
            <a:xfrm flipH="1">
              <a:off x="4381501" y="3154363"/>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4" name="Line 504"/>
            <p:cNvSpPr>
              <a:spLocks noChangeShapeType="1"/>
            </p:cNvSpPr>
            <p:nvPr/>
          </p:nvSpPr>
          <p:spPr bwMode="auto">
            <a:xfrm flipH="1">
              <a:off x="4284663" y="3181350"/>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5" name="Line 505"/>
            <p:cNvSpPr>
              <a:spLocks noChangeShapeType="1"/>
            </p:cNvSpPr>
            <p:nvPr/>
          </p:nvSpPr>
          <p:spPr bwMode="auto">
            <a:xfrm flipH="1">
              <a:off x="4227513" y="3228975"/>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6" name="Line 506"/>
            <p:cNvSpPr>
              <a:spLocks noChangeShapeType="1"/>
            </p:cNvSpPr>
            <p:nvPr/>
          </p:nvSpPr>
          <p:spPr bwMode="auto">
            <a:xfrm flipH="1">
              <a:off x="4130676" y="3257550"/>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7" name="Line 507"/>
            <p:cNvSpPr>
              <a:spLocks noChangeShapeType="1"/>
            </p:cNvSpPr>
            <p:nvPr/>
          </p:nvSpPr>
          <p:spPr bwMode="auto">
            <a:xfrm flipH="1">
              <a:off x="4073526" y="3303588"/>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8" name="Line 508"/>
            <p:cNvSpPr>
              <a:spLocks noChangeShapeType="1"/>
            </p:cNvSpPr>
            <p:nvPr/>
          </p:nvSpPr>
          <p:spPr bwMode="auto">
            <a:xfrm flipH="1">
              <a:off x="3976688" y="3332163"/>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9" name="Line 509"/>
            <p:cNvSpPr>
              <a:spLocks noChangeShapeType="1"/>
            </p:cNvSpPr>
            <p:nvPr/>
          </p:nvSpPr>
          <p:spPr bwMode="auto">
            <a:xfrm flipH="1">
              <a:off x="3919538" y="3379788"/>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0" name="Line 510"/>
            <p:cNvSpPr>
              <a:spLocks noChangeShapeType="1"/>
            </p:cNvSpPr>
            <p:nvPr/>
          </p:nvSpPr>
          <p:spPr bwMode="auto">
            <a:xfrm flipH="1">
              <a:off x="3822701" y="3406775"/>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1" name="Line 511"/>
            <p:cNvSpPr>
              <a:spLocks noChangeShapeType="1"/>
            </p:cNvSpPr>
            <p:nvPr/>
          </p:nvSpPr>
          <p:spPr bwMode="auto">
            <a:xfrm flipH="1">
              <a:off x="3765551" y="3454400"/>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2" name="Line 512"/>
            <p:cNvSpPr>
              <a:spLocks noChangeShapeType="1"/>
            </p:cNvSpPr>
            <p:nvPr/>
          </p:nvSpPr>
          <p:spPr bwMode="auto">
            <a:xfrm flipH="1">
              <a:off x="3668713" y="3482975"/>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3" name="Line 513"/>
            <p:cNvSpPr>
              <a:spLocks noChangeShapeType="1"/>
            </p:cNvSpPr>
            <p:nvPr/>
          </p:nvSpPr>
          <p:spPr bwMode="auto">
            <a:xfrm flipH="1">
              <a:off x="3611563" y="3530600"/>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4" name="Line 514"/>
            <p:cNvSpPr>
              <a:spLocks noChangeShapeType="1"/>
            </p:cNvSpPr>
            <p:nvPr/>
          </p:nvSpPr>
          <p:spPr bwMode="auto">
            <a:xfrm flipH="1">
              <a:off x="3514726" y="3557588"/>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5" name="Line 515"/>
            <p:cNvSpPr>
              <a:spLocks noChangeShapeType="1"/>
            </p:cNvSpPr>
            <p:nvPr/>
          </p:nvSpPr>
          <p:spPr bwMode="auto">
            <a:xfrm flipH="1">
              <a:off x="3457576" y="3606800"/>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6" name="Line 516"/>
            <p:cNvSpPr>
              <a:spLocks noChangeShapeType="1"/>
            </p:cNvSpPr>
            <p:nvPr/>
          </p:nvSpPr>
          <p:spPr bwMode="auto">
            <a:xfrm flipH="1">
              <a:off x="3360738" y="3633788"/>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7" name="Line 517"/>
            <p:cNvSpPr>
              <a:spLocks noChangeShapeType="1"/>
            </p:cNvSpPr>
            <p:nvPr/>
          </p:nvSpPr>
          <p:spPr bwMode="auto">
            <a:xfrm flipH="1">
              <a:off x="3303588" y="3681413"/>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8" name="Line 518"/>
            <p:cNvSpPr>
              <a:spLocks noChangeShapeType="1"/>
            </p:cNvSpPr>
            <p:nvPr/>
          </p:nvSpPr>
          <p:spPr bwMode="auto">
            <a:xfrm flipH="1">
              <a:off x="3206751" y="3709988"/>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99" name="Line 519"/>
            <p:cNvSpPr>
              <a:spLocks noChangeShapeType="1"/>
            </p:cNvSpPr>
            <p:nvPr/>
          </p:nvSpPr>
          <p:spPr bwMode="auto">
            <a:xfrm flipH="1">
              <a:off x="3148013" y="3756025"/>
              <a:ext cx="6350"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0" name="Line 520"/>
            <p:cNvSpPr>
              <a:spLocks noChangeShapeType="1"/>
            </p:cNvSpPr>
            <p:nvPr/>
          </p:nvSpPr>
          <p:spPr bwMode="auto">
            <a:xfrm flipH="1">
              <a:off x="3052763" y="3784600"/>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1" name="Line 521"/>
            <p:cNvSpPr>
              <a:spLocks noChangeShapeType="1"/>
            </p:cNvSpPr>
            <p:nvPr/>
          </p:nvSpPr>
          <p:spPr bwMode="auto">
            <a:xfrm flipH="1">
              <a:off x="2994026" y="3832225"/>
              <a:ext cx="6350"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2" name="Line 522"/>
            <p:cNvSpPr>
              <a:spLocks noChangeShapeType="1"/>
            </p:cNvSpPr>
            <p:nvPr/>
          </p:nvSpPr>
          <p:spPr bwMode="auto">
            <a:xfrm flipH="1">
              <a:off x="2898776" y="3859213"/>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3" name="Line 523"/>
            <p:cNvSpPr>
              <a:spLocks noChangeShapeType="1"/>
            </p:cNvSpPr>
            <p:nvPr/>
          </p:nvSpPr>
          <p:spPr bwMode="auto">
            <a:xfrm flipH="1">
              <a:off x="2840038" y="3906838"/>
              <a:ext cx="6350"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4" name="Line 524"/>
            <p:cNvSpPr>
              <a:spLocks noChangeShapeType="1"/>
            </p:cNvSpPr>
            <p:nvPr/>
          </p:nvSpPr>
          <p:spPr bwMode="auto">
            <a:xfrm flipH="1">
              <a:off x="2744788" y="3935413"/>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5" name="Line 525"/>
            <p:cNvSpPr>
              <a:spLocks noChangeShapeType="1"/>
            </p:cNvSpPr>
            <p:nvPr/>
          </p:nvSpPr>
          <p:spPr bwMode="auto">
            <a:xfrm flipH="1">
              <a:off x="2686051" y="3983038"/>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6" name="Line 526"/>
            <p:cNvSpPr>
              <a:spLocks noChangeShapeType="1"/>
            </p:cNvSpPr>
            <p:nvPr/>
          </p:nvSpPr>
          <p:spPr bwMode="auto">
            <a:xfrm flipH="1">
              <a:off x="2590801" y="4010025"/>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7" name="Line 527"/>
            <p:cNvSpPr>
              <a:spLocks noChangeShapeType="1"/>
            </p:cNvSpPr>
            <p:nvPr/>
          </p:nvSpPr>
          <p:spPr bwMode="auto">
            <a:xfrm flipH="1">
              <a:off x="2532063" y="4057650"/>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8" name="Line 528"/>
            <p:cNvSpPr>
              <a:spLocks noChangeShapeType="1"/>
            </p:cNvSpPr>
            <p:nvPr/>
          </p:nvSpPr>
          <p:spPr bwMode="auto">
            <a:xfrm flipH="1">
              <a:off x="2436813" y="4086225"/>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9" name="Line 529"/>
            <p:cNvSpPr>
              <a:spLocks noChangeShapeType="1"/>
            </p:cNvSpPr>
            <p:nvPr/>
          </p:nvSpPr>
          <p:spPr bwMode="auto">
            <a:xfrm flipH="1">
              <a:off x="2378076" y="4133850"/>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0" name="Line 530"/>
            <p:cNvSpPr>
              <a:spLocks noChangeShapeType="1"/>
            </p:cNvSpPr>
            <p:nvPr/>
          </p:nvSpPr>
          <p:spPr bwMode="auto">
            <a:xfrm flipH="1">
              <a:off x="2282826" y="4162425"/>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1" name="Line 531"/>
            <p:cNvSpPr>
              <a:spLocks noChangeShapeType="1"/>
            </p:cNvSpPr>
            <p:nvPr/>
          </p:nvSpPr>
          <p:spPr bwMode="auto">
            <a:xfrm flipH="1">
              <a:off x="2224088" y="4208463"/>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2" name="Line 532"/>
            <p:cNvSpPr>
              <a:spLocks noChangeShapeType="1"/>
            </p:cNvSpPr>
            <p:nvPr/>
          </p:nvSpPr>
          <p:spPr bwMode="auto">
            <a:xfrm flipH="1">
              <a:off x="2128838" y="4237038"/>
              <a:ext cx="44450"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3" name="Line 533"/>
            <p:cNvSpPr>
              <a:spLocks noChangeShapeType="1"/>
            </p:cNvSpPr>
            <p:nvPr/>
          </p:nvSpPr>
          <p:spPr bwMode="auto">
            <a:xfrm flipH="1">
              <a:off x="2070101" y="4284663"/>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4" name="Line 534"/>
            <p:cNvSpPr>
              <a:spLocks noChangeShapeType="1"/>
            </p:cNvSpPr>
            <p:nvPr/>
          </p:nvSpPr>
          <p:spPr bwMode="auto">
            <a:xfrm flipH="1">
              <a:off x="1974851" y="4311650"/>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5" name="Line 535"/>
            <p:cNvSpPr>
              <a:spLocks noChangeShapeType="1"/>
            </p:cNvSpPr>
            <p:nvPr/>
          </p:nvSpPr>
          <p:spPr bwMode="auto">
            <a:xfrm flipH="1">
              <a:off x="1916113" y="4359275"/>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6" name="Line 536"/>
            <p:cNvSpPr>
              <a:spLocks noChangeShapeType="1"/>
            </p:cNvSpPr>
            <p:nvPr/>
          </p:nvSpPr>
          <p:spPr bwMode="auto">
            <a:xfrm flipH="1">
              <a:off x="1820863" y="4387850"/>
              <a:ext cx="44450"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7" name="Line 537"/>
            <p:cNvSpPr>
              <a:spLocks noChangeShapeType="1"/>
            </p:cNvSpPr>
            <p:nvPr/>
          </p:nvSpPr>
          <p:spPr bwMode="auto">
            <a:xfrm flipH="1">
              <a:off x="1762126" y="4435475"/>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8" name="Line 538"/>
            <p:cNvSpPr>
              <a:spLocks noChangeShapeType="1"/>
            </p:cNvSpPr>
            <p:nvPr/>
          </p:nvSpPr>
          <p:spPr bwMode="auto">
            <a:xfrm flipH="1">
              <a:off x="1666876" y="4462463"/>
              <a:ext cx="42863" cy="2222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9" name="Line 539"/>
            <p:cNvSpPr>
              <a:spLocks noChangeShapeType="1"/>
            </p:cNvSpPr>
            <p:nvPr/>
          </p:nvSpPr>
          <p:spPr bwMode="auto">
            <a:xfrm flipH="1">
              <a:off x="1608138" y="4510088"/>
              <a:ext cx="4763" cy="158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0" name="Line 540"/>
            <p:cNvSpPr>
              <a:spLocks noChangeShapeType="1"/>
            </p:cNvSpPr>
            <p:nvPr/>
          </p:nvSpPr>
          <p:spPr bwMode="auto">
            <a:xfrm flipH="1">
              <a:off x="1512888" y="4538663"/>
              <a:ext cx="42863"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1" name="Line 541"/>
            <p:cNvSpPr>
              <a:spLocks noChangeShapeType="1"/>
            </p:cNvSpPr>
            <p:nvPr/>
          </p:nvSpPr>
          <p:spPr bwMode="auto">
            <a:xfrm flipH="1">
              <a:off x="1454151" y="4586288"/>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2" name="Line 542"/>
            <p:cNvSpPr>
              <a:spLocks noChangeShapeType="1"/>
            </p:cNvSpPr>
            <p:nvPr/>
          </p:nvSpPr>
          <p:spPr bwMode="auto">
            <a:xfrm flipH="1">
              <a:off x="1358901" y="4614863"/>
              <a:ext cx="42863"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3" name="Line 543"/>
            <p:cNvSpPr>
              <a:spLocks noChangeShapeType="1"/>
            </p:cNvSpPr>
            <p:nvPr/>
          </p:nvSpPr>
          <p:spPr bwMode="auto">
            <a:xfrm flipH="1">
              <a:off x="1300163" y="4660900"/>
              <a:ext cx="4763" cy="3175"/>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4" name="Line 544"/>
            <p:cNvSpPr>
              <a:spLocks noChangeShapeType="1"/>
            </p:cNvSpPr>
            <p:nvPr/>
          </p:nvSpPr>
          <p:spPr bwMode="auto">
            <a:xfrm flipH="1">
              <a:off x="1204913" y="4689475"/>
              <a:ext cx="42863" cy="20638"/>
            </a:xfrm>
            <a:prstGeom prst="line">
              <a:avLst/>
            </a:prstGeom>
            <a:noFill/>
            <a:ln w="30163">
              <a:solidFill>
                <a:srgbClr val="000000"/>
              </a:solidFill>
              <a:prstDash val="sysDash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5" name="TextBox 124"/>
            <p:cNvSpPr txBox="1"/>
            <p:nvPr/>
          </p:nvSpPr>
          <p:spPr>
            <a:xfrm>
              <a:off x="3697951" y="5076117"/>
              <a:ext cx="1675074"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Trait X,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genetic values</a:t>
              </a:r>
            </a:p>
          </p:txBody>
        </p:sp>
        <p:sp>
          <p:nvSpPr>
            <p:cNvPr id="126" name="TextBox 125"/>
            <p:cNvSpPr txBox="1"/>
            <p:nvPr/>
          </p:nvSpPr>
          <p:spPr>
            <a:xfrm rot="16200000">
              <a:off x="537573" y="2469247"/>
              <a:ext cx="2055814"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Correlated Trait Y,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genetic values</a:t>
              </a:r>
            </a:p>
          </p:txBody>
        </p:sp>
        <p:sp>
          <p:nvSpPr>
            <p:cNvPr id="127" name="TextBox 126"/>
            <p:cNvSpPr txBox="1"/>
            <p:nvPr/>
          </p:nvSpPr>
          <p:spPr>
            <a:xfrm>
              <a:off x="1100931" y="984141"/>
              <a:ext cx="2510631"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Regression </a:t>
              </a:r>
              <a:r>
                <a:rPr lang="en-GB" b="1" dirty="0">
                  <a:latin typeface="Arial" panose="020B0604020202020204" pitchFamily="34" charset="0"/>
                  <a:cs typeface="Arial" panose="020B0604020202020204" pitchFamily="34" charset="0"/>
                </a:rPr>
                <a:t>b</a:t>
              </a:r>
              <a:r>
                <a:rPr lang="en-GB" baseline="-25000" dirty="0">
                  <a:latin typeface="Arial" panose="020B0604020202020204" pitchFamily="34" charset="0"/>
                  <a:cs typeface="Arial" panose="020B0604020202020204" pitchFamily="34" charset="0"/>
                </a:rPr>
                <a:t>(Y.X)</a:t>
              </a:r>
              <a:r>
                <a:rPr lang="en-GB" dirty="0">
                  <a:latin typeface="Arial" panose="020B0604020202020204" pitchFamily="34" charset="0"/>
                  <a:cs typeface="Arial" panose="020B0604020202020204" pitchFamily="34" charset="0"/>
                </a:rPr>
                <a:t>=0.50</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Correlation r</a:t>
              </a:r>
              <a:r>
                <a:rPr lang="en-GB" baseline="-25000" dirty="0">
                  <a:latin typeface="Arial" panose="020B0604020202020204" pitchFamily="34" charset="0"/>
                  <a:cs typeface="Arial" panose="020B0604020202020204" pitchFamily="34" charset="0"/>
                </a:rPr>
                <a:t>(X.Y)  </a:t>
              </a:r>
              <a:r>
                <a:rPr lang="en-GB" dirty="0">
                  <a:latin typeface="Arial" panose="020B0604020202020204" pitchFamily="34" charset="0"/>
                  <a:cs typeface="Arial" panose="020B0604020202020204" pitchFamily="34" charset="0"/>
                </a:rPr>
                <a:t>=0.71</a:t>
              </a:r>
            </a:p>
          </p:txBody>
        </p:sp>
      </p:grpSp>
      <mc:AlternateContent xmlns:mc="http://schemas.openxmlformats.org/markup-compatibility/2006" xmlns:a14="http://schemas.microsoft.com/office/drawing/2010/main">
        <mc:Choice Requires="a14">
          <p:sp>
            <p:nvSpPr>
              <p:cNvPr id="186" name="TextBox 185"/>
              <p:cNvSpPr txBox="1"/>
              <p:nvPr/>
            </p:nvSpPr>
            <p:spPr>
              <a:xfrm>
                <a:off x="5600700" y="3214158"/>
                <a:ext cx="6518806" cy="327711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Select on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X (</a:t>
                </a:r>
                <a:r>
                  <a:rPr lang="en-GB" dirty="0">
                    <a:solidFill>
                      <a:srgbClr val="0000FF"/>
                    </a:solidFill>
                    <a:latin typeface="Arial" panose="020B0604020202020204" pitchFamily="34" charset="0"/>
                    <a:cs typeface="Arial" panose="020B0604020202020204" pitchFamily="34" charset="0"/>
                  </a:rPr>
                  <a:t>such as select 1/3 ’better’ ones</a:t>
                </a:r>
                <a:r>
                  <a:rPr lang="en-GB" dirty="0">
                    <a:latin typeface="Arial" panose="020B0604020202020204" pitchFamily="34" charset="0"/>
                    <a:cs typeface="Arial" panose="020B0604020202020204" pitchFamily="34" charset="0"/>
                  </a:rPr>
                  <a:t> in X). Then: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Observe the gain from selection for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X. </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Observe the change in the correlated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indirect change of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when increasing (by selection) direct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X</a:t>
                </a:r>
                <a:r>
                  <a:rPr lang="en-GB" dirty="0">
                    <a:latin typeface="Arial" panose="020B0604020202020204" pitchFamily="34" charset="0"/>
                    <a:cs typeface="Arial" panose="020B0604020202020204" pitchFamily="34" charset="0"/>
                  </a:rPr>
                  <a:t> is given by the regression </a:t>
                </a:r>
                <a14:m>
                  <m:oMath xmlns:m="http://schemas.openxmlformats.org/officeDocument/2006/math">
                    <m:sSub>
                      <m:sSubPr>
                        <m:ctrlPr>
                          <a:rPr lang="en-GB" i="1">
                            <a:latin typeface="Cambria Math" panose="02040503050406030204" pitchFamily="18" charset="0"/>
                          </a:rPr>
                        </m:ctrlPr>
                      </m:sSubPr>
                      <m:e>
                        <m:r>
                          <a:rPr lang="en-GB" b="1" i="1">
                            <a:latin typeface="Cambria Math" panose="02040503050406030204" pitchFamily="18" charset="0"/>
                          </a:rPr>
                          <m:t>𝐛</m:t>
                        </m:r>
                      </m:e>
                      <m:sub>
                        <m:d>
                          <m:dPr>
                            <m:ctrlPr>
                              <a:rPr lang="en-GB" i="1">
                                <a:latin typeface="Cambria Math" panose="02040503050406030204" pitchFamily="18" charset="0"/>
                              </a:rPr>
                            </m:ctrlPr>
                          </m:dPr>
                          <m:e>
                            <m:r>
                              <m:rPr>
                                <m:sty m:val="p"/>
                              </m:rPr>
                              <a:rPr lang="en-GB">
                                <a:effectLst>
                                  <a:outerShdw blurRad="50800" dist="38100" dir="2700000" algn="tl">
                                    <a:srgbClr val="000000">
                                      <a:alpha val="40000"/>
                                    </a:srgbClr>
                                  </a:outerShdw>
                                </a:effectLst>
                                <a:latin typeface="Cambria Math" panose="02040503050406030204" pitchFamily="18" charset="0"/>
                              </a:rPr>
                              <m:t>Y</m:t>
                            </m:r>
                            <m:r>
                              <a:rPr lang="en-GB">
                                <a:latin typeface="Cambria Math" panose="02040503050406030204" pitchFamily="18" charset="0"/>
                              </a:rPr>
                              <m:t>.</m:t>
                            </m:r>
                            <m:r>
                              <m:rPr>
                                <m:sty m:val="p"/>
                              </m:rPr>
                              <a:rPr lang="en-GB">
                                <a:latin typeface="Cambria Math" panose="02040503050406030204" pitchFamily="18" charset="0"/>
                              </a:rPr>
                              <m:t>X</m:t>
                            </m:r>
                          </m:e>
                        </m:d>
                      </m:sub>
                    </m:sSub>
                  </m:oMath>
                </a14:m>
                <a:r>
                  <a:rPr lang="en-GB" dirty="0">
                    <a:latin typeface="Arial" panose="020B0604020202020204" pitchFamily="34" charset="0"/>
                    <a:cs typeface="Arial" panose="020B0604020202020204" pitchFamily="34" charset="0"/>
                  </a:rPr>
                  <a:t> of the genetic values of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on the genetic values of trait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X</a:t>
                </a:r>
                <a:r>
                  <a:rPr lang="en-GB" dirty="0">
                    <a:latin typeface="Arial" panose="020B0604020202020204" pitchFamily="34" charset="0"/>
                    <a:cs typeface="Arial" panose="020B0604020202020204" pitchFamily="34" charset="0"/>
                  </a:rPr>
                  <a:t>.</a:t>
                </a:r>
              </a:p>
              <a:p>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Correlated Response of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CR</a:t>
                </a:r>
                <a:r>
                  <a:rPr lang="en-GB" baseline="-25000"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when selection is on </a:t>
                </a:r>
                <a:r>
                  <a:rPr lang="en-GB" dirty="0">
                    <a:effectLst>
                      <a:outerShdw blurRad="50800" dist="38100" dir="2700000" algn="tl">
                        <a:srgbClr val="000000">
                          <a:alpha val="40000"/>
                        </a:srgbClr>
                      </a:outerShdw>
                    </a:effectLst>
                    <a:latin typeface="Arial" panose="020B0604020202020204" pitchFamily="34" charset="0"/>
                    <a:cs typeface="Arial" panose="020B0604020202020204" pitchFamily="34" charset="0"/>
                  </a:rPr>
                  <a:t>X</a:t>
                </a:r>
                <a:r>
                  <a:rPr lang="en-GB" dirty="0">
                    <a:latin typeface="Arial" panose="020B0604020202020204" pitchFamily="34" charset="0"/>
                    <a:cs typeface="Arial" panose="020B0604020202020204" pitchFamily="34" charset="0"/>
                  </a:rPr>
                  <a:t>, is: </a:t>
                </a:r>
              </a:p>
              <a:p>
                <a:endParaRPr lang="en-GB" dirty="0">
                  <a:latin typeface="Arial" panose="020B0604020202020204" pitchFamily="34" charset="0"/>
                  <a:cs typeface="Arial" panose="020B0604020202020204" pitchFamily="34" charset="0"/>
                </a:endParaRPr>
              </a:p>
              <a:p>
                <a:pPr/>
                <a14:m>
                  <m:oMathPara xmlns:m="http://schemas.openxmlformats.org/officeDocument/2006/math">
                    <m:oMathParaPr>
                      <m:jc m:val="left"/>
                    </m:oMathParaPr>
                    <m:oMath xmlns:m="http://schemas.openxmlformats.org/officeDocument/2006/math">
                      <m:sSub>
                        <m:sSubPr>
                          <m:ctrlPr>
                            <a:rPr lang="en-GB" sz="2400" i="1">
                              <a:latin typeface="Cambria Math" panose="02040503050406030204" pitchFamily="18" charset="0"/>
                            </a:rPr>
                          </m:ctrlPr>
                        </m:sSubPr>
                        <m:e>
                          <m:r>
                            <m:rPr>
                              <m:sty m:val="p"/>
                            </m:rPr>
                            <a:rPr lang="en-GB" sz="2400">
                              <a:latin typeface="Cambria Math" panose="02040503050406030204" pitchFamily="18" charset="0"/>
                            </a:rPr>
                            <m:t>CR</m:t>
                          </m:r>
                        </m:e>
                        <m:sub>
                          <m:r>
                            <m:rPr>
                              <m:sty m:val="p"/>
                            </m:rPr>
                            <a:rPr lang="en-GB" sz="2400">
                              <a:effectLst>
                                <a:outerShdw blurRad="50800" dist="38100" dir="2700000" algn="tl">
                                  <a:srgbClr val="000000">
                                    <a:alpha val="40000"/>
                                  </a:srgbClr>
                                </a:outerShdw>
                              </a:effectLst>
                              <a:latin typeface="Cambria Math" panose="02040503050406030204" pitchFamily="18" charset="0"/>
                            </a:rPr>
                            <m:t>Y</m:t>
                          </m:r>
                        </m:sub>
                      </m:sSub>
                      <m:r>
                        <a:rPr lang="en-GB" sz="2400">
                          <a:latin typeface="Cambria Math" panose="02040503050406030204" pitchFamily="18" charset="0"/>
                        </a:rPr>
                        <m:t> = </m:t>
                      </m:r>
                      <m:sSub>
                        <m:sSubPr>
                          <m:ctrlPr>
                            <a:rPr lang="en-GB" sz="2400" i="1">
                              <a:latin typeface="Cambria Math" panose="02040503050406030204" pitchFamily="18" charset="0"/>
                            </a:rPr>
                          </m:ctrlPr>
                        </m:sSubPr>
                        <m:e>
                          <m:r>
                            <a:rPr lang="en-GB" sz="2400" b="1" i="1">
                              <a:latin typeface="Cambria Math" panose="02040503050406030204" pitchFamily="18" charset="0"/>
                            </a:rPr>
                            <m:t>𝐛</m:t>
                          </m:r>
                        </m:e>
                        <m:sub>
                          <m:r>
                            <m:rPr>
                              <m:sty m:val="p"/>
                            </m:rPr>
                            <a:rPr lang="en-GB" sz="2400">
                              <a:latin typeface="Cambria Math" panose="02040503050406030204" pitchFamily="18" charset="0"/>
                            </a:rPr>
                            <m:t>G</m:t>
                          </m:r>
                          <m:d>
                            <m:dPr>
                              <m:ctrlPr>
                                <a:rPr lang="en-GB" sz="2400" i="1">
                                  <a:latin typeface="Cambria Math" panose="02040503050406030204" pitchFamily="18" charset="0"/>
                                </a:rPr>
                              </m:ctrlPr>
                            </m:dPr>
                            <m:e>
                              <m:r>
                                <m:rPr>
                                  <m:sty m:val="p"/>
                                </m:rPr>
                                <a:rPr lang="en-GB" sz="2400">
                                  <a:effectLst>
                                    <a:outerShdw blurRad="50800" dist="38100" dir="2700000" algn="tl">
                                      <a:srgbClr val="000000">
                                        <a:alpha val="40000"/>
                                      </a:srgbClr>
                                    </a:outerShdw>
                                  </a:effectLst>
                                  <a:latin typeface="Cambria Math" panose="02040503050406030204" pitchFamily="18" charset="0"/>
                                </a:rPr>
                                <m:t>Y</m:t>
                              </m:r>
                              <m:r>
                                <a:rPr lang="en-GB" sz="2400">
                                  <a:latin typeface="Cambria Math" panose="02040503050406030204" pitchFamily="18" charset="0"/>
                                </a:rPr>
                                <m:t>.</m:t>
                              </m:r>
                              <m:r>
                                <m:rPr>
                                  <m:sty m:val="p"/>
                                </m:rPr>
                                <a:rPr lang="en-GB" sz="2400">
                                  <a:latin typeface="Cambria Math" panose="02040503050406030204" pitchFamily="18" charset="0"/>
                                </a:rPr>
                                <m:t>X</m:t>
                              </m:r>
                            </m:e>
                          </m:d>
                        </m:sub>
                      </m:sSub>
                      <m:r>
                        <a:rPr lang="en-GB" sz="2400">
                          <a:latin typeface="Cambria Math" panose="02040503050406030204" pitchFamily="18" charset="0"/>
                        </a:rPr>
                        <m:t>∙</m:t>
                      </m:r>
                      <m:r>
                        <m:rPr>
                          <m:sty m:val="p"/>
                        </m:rPr>
                        <a:rPr lang="en-GB" sz="2400">
                          <a:latin typeface="Cambria Math" panose="02040503050406030204" pitchFamily="18" charset="0"/>
                        </a:rPr>
                        <m:t>Response</m:t>
                      </m:r>
                      <m:r>
                        <a:rPr lang="en-GB" sz="2400">
                          <a:latin typeface="Cambria Math" panose="02040503050406030204" pitchFamily="18" charset="0"/>
                        </a:rPr>
                        <m:t> </m:t>
                      </m:r>
                      <m:r>
                        <m:rPr>
                          <m:sty m:val="p"/>
                        </m:rPr>
                        <a:rPr lang="en-GB" sz="2400">
                          <a:latin typeface="Cambria Math" panose="02040503050406030204" pitchFamily="18" charset="0"/>
                        </a:rPr>
                        <m:t>of</m:t>
                      </m:r>
                      <m:r>
                        <a:rPr lang="en-GB" sz="2400">
                          <a:latin typeface="Cambria Math" panose="02040503050406030204" pitchFamily="18" charset="0"/>
                        </a:rPr>
                        <m:t> </m:t>
                      </m:r>
                      <m:r>
                        <m:rPr>
                          <m:sty m:val="p"/>
                        </m:rPr>
                        <a:rPr lang="en-GB" sz="2400">
                          <a:effectLst>
                            <a:outerShdw blurRad="50800" dist="38100" dir="2700000" algn="tl">
                              <a:srgbClr val="000000">
                                <a:alpha val="40000"/>
                              </a:srgbClr>
                            </a:outerShdw>
                          </a:effectLst>
                          <a:latin typeface="Cambria Math" panose="02040503050406030204" pitchFamily="18" charset="0"/>
                        </a:rPr>
                        <m:t>X</m:t>
                      </m:r>
                    </m:oMath>
                  </m:oMathPara>
                </a14:m>
                <a:endParaRPr lang="en-GB" sz="2400" dirty="0">
                  <a:latin typeface="Arial" panose="020B0604020202020204" pitchFamily="34" charset="0"/>
                  <a:cs typeface="Arial" panose="020B0604020202020204" pitchFamily="34" charset="0"/>
                </a:endParaRPr>
              </a:p>
            </p:txBody>
          </p:sp>
        </mc:Choice>
        <mc:Fallback xmlns="">
          <p:sp>
            <p:nvSpPr>
              <p:cNvPr id="186" name="TextBox 185"/>
              <p:cNvSpPr txBox="1">
                <a:spLocks noRot="1" noChangeAspect="1" noMove="1" noResize="1" noEditPoints="1" noAdjustHandles="1" noChangeArrowheads="1" noChangeShapeType="1" noTextEdit="1"/>
              </p:cNvSpPr>
              <p:nvPr/>
            </p:nvSpPr>
            <p:spPr>
              <a:xfrm>
                <a:off x="5600700" y="3214158"/>
                <a:ext cx="6518806" cy="3277116"/>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192" name="Straight Connector 191"/>
          <p:cNvCxnSpPr/>
          <p:nvPr/>
        </p:nvCxnSpPr>
        <p:spPr>
          <a:xfrm>
            <a:off x="5249863" y="1510675"/>
            <a:ext cx="0" cy="4967288"/>
          </a:xfrm>
          <a:prstGeom prst="line">
            <a:avLst/>
          </a:prstGeom>
          <a:ln w="38100">
            <a:solidFill>
              <a:srgbClr val="0000CC"/>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18</a:t>
            </a:fld>
            <a:endParaRPr lang="en-GB"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2C72C97-5ED6-4E2A-A0BF-13D4CC3F16BD}"/>
              </a:ext>
            </a:extLst>
          </p:cNvPr>
          <p:cNvPicPr>
            <a:picLocks noChangeAspect="1"/>
          </p:cNvPicPr>
          <p:nvPr/>
        </p:nvPicPr>
        <p:blipFill>
          <a:blip r:embed="rId3"/>
          <a:stretch>
            <a:fillRect/>
          </a:stretch>
        </p:blipFill>
        <p:spPr>
          <a:xfrm>
            <a:off x="10454912" y="1391139"/>
            <a:ext cx="1660406" cy="1772218"/>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8AD9A2BD-50B6-474E-8106-5D5A76745E20}"/>
              </a:ext>
            </a:extLst>
          </p:cNvPr>
          <p:cNvSpPr txBox="1"/>
          <p:nvPr/>
        </p:nvSpPr>
        <p:spPr>
          <a:xfrm>
            <a:off x="5507065" y="1399189"/>
            <a:ext cx="4947846" cy="692497"/>
          </a:xfrm>
          <a:prstGeom prst="rect">
            <a:avLst/>
          </a:prstGeom>
          <a:solidFill>
            <a:srgbClr val="FFFFFF"/>
          </a:solidFill>
          <a:effectLst>
            <a:outerShdw blurRad="63500" sx="102000" sy="102000" algn="ctr" rotWithShape="0">
              <a:prstClr val="black">
                <a:alpha val="40000"/>
              </a:prstClr>
            </a:outerShdw>
          </a:effectLst>
        </p:spPr>
        <p:txBody>
          <a:bodyPr wrap="square" rtlCol="0">
            <a:spAutoFit/>
          </a:bodyPr>
          <a:lstStyle/>
          <a:p>
            <a:pPr algn="r"/>
            <a:r>
              <a:rPr lang="en-GB" sz="21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We could always open yet an-other can of worms … but I daresay we’ll manage without.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530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04167E-6 2.59259E-6 L -0.11537 0.00301 " pathEditMode="relative" rAng="0" ptsTypes="AA">
                                      <p:cBhvr>
                                        <p:cTn id="6" dur="2000" fill="hold"/>
                                        <p:tgtEl>
                                          <p:spTgt spid="192"/>
                                        </p:tgtEl>
                                        <p:attrNameLst>
                                          <p:attrName>ppt_x</p:attrName>
                                          <p:attrName>ppt_y</p:attrName>
                                        </p:attrNameLst>
                                      </p:cBhvr>
                                      <p:rCtr x="-5768"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333146" y="2544994"/>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19</a:t>
            </a:fld>
            <a:endParaRPr lang="en-GB" sz="2400">
              <a:latin typeface="Arial" panose="020B0604020202020204" pitchFamily="34" charset="0"/>
              <a:cs typeface="Arial" panose="020B0604020202020204" pitchFamily="34" charset="0"/>
            </a:endParaRPr>
          </a:p>
        </p:txBody>
      </p:sp>
      <p:grpSp>
        <p:nvGrpSpPr>
          <p:cNvPr id="5" name="Group 4"/>
          <p:cNvGrpSpPr>
            <a:grpSpLocks noChangeAspect="1"/>
          </p:cNvGrpSpPr>
          <p:nvPr/>
        </p:nvGrpSpPr>
        <p:grpSpPr>
          <a:xfrm>
            <a:off x="72000" y="1677988"/>
            <a:ext cx="8803768" cy="5373687"/>
            <a:chOff x="160020" y="1817371"/>
            <a:chExt cx="8572500" cy="5232525"/>
          </a:xfrm>
        </p:grpSpPr>
        <p:sp>
          <p:nvSpPr>
            <p:cNvPr id="4" name="Rectangle 3"/>
            <p:cNvSpPr/>
            <p:nvPr/>
          </p:nvSpPr>
          <p:spPr>
            <a:xfrm>
              <a:off x="160020" y="2162556"/>
              <a:ext cx="8572500" cy="455371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4216779450"/>
                </p:ext>
              </p:extLst>
            </p:nvPr>
          </p:nvGraphicFramePr>
          <p:xfrm>
            <a:off x="250674" y="1817371"/>
            <a:ext cx="8426143" cy="5232525"/>
          </p:xfrm>
          <a:graphic>
            <a:graphicData uri="http://schemas.openxmlformats.org/presentationml/2006/ole">
              <mc:AlternateContent xmlns:mc="http://schemas.openxmlformats.org/markup-compatibility/2006">
                <mc:Choice xmlns:v="urn:schemas-microsoft-com:vml" Requires="v">
                  <p:oleObj spid="_x0000_s5291" name="Document" r:id="rId3" imgW="8426940" imgH="5233151" progId="Word.Document.12">
                    <p:link updateAutomatic="1"/>
                  </p:oleObj>
                </mc:Choice>
                <mc:Fallback>
                  <p:oleObj name="Document" r:id="rId3" imgW="8426940" imgH="5233151" progId="Word.Document.12">
                    <p:link updateAutomatic="1"/>
                    <p:pic>
                      <p:nvPicPr>
                        <p:cNvPr id="0" name=""/>
                        <p:cNvPicPr/>
                        <p:nvPr/>
                      </p:nvPicPr>
                      <p:blipFill>
                        <a:blip r:embed="rId4"/>
                        <a:stretch>
                          <a:fillRect/>
                        </a:stretch>
                      </p:blipFill>
                      <p:spPr>
                        <a:xfrm>
                          <a:off x="250674" y="1817371"/>
                          <a:ext cx="8426143" cy="5232525"/>
                        </a:xfrm>
                        <a:prstGeom prst="rect">
                          <a:avLst/>
                        </a:prstGeom>
                        <a:noFill/>
                      </p:spPr>
                    </p:pic>
                  </p:oleObj>
                </mc:Fallback>
              </mc:AlternateContent>
            </a:graphicData>
          </a:graphic>
        </p:graphicFrame>
      </p:grpSp>
      <p:sp>
        <p:nvSpPr>
          <p:cNvPr id="9" name="TextBox 8"/>
          <p:cNvSpPr txBox="1"/>
          <p:nvPr/>
        </p:nvSpPr>
        <p:spPr>
          <a:xfrm>
            <a:off x="72000" y="36000"/>
            <a:ext cx="12043318"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The reasoning here is of course specific for the given trait and population and its Population Genetic and Quantitative Genetic parameters. </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7421" y="3088372"/>
            <a:ext cx="3712004" cy="3621088"/>
          </a:xfrm>
          <a:prstGeom prst="rect">
            <a:avLst/>
          </a:prstGeom>
          <a:effectLst>
            <a:outerShdw blurRad="63500" sx="102000" sy="102000" algn="ctr" rotWithShape="0">
              <a:prstClr val="black">
                <a:alpha val="40000"/>
              </a:prstClr>
            </a:outerShdw>
          </a:effectLst>
        </p:spPr>
      </p:pic>
      <p:grpSp>
        <p:nvGrpSpPr>
          <p:cNvPr id="12" name="Group 11"/>
          <p:cNvGrpSpPr/>
          <p:nvPr/>
        </p:nvGrpSpPr>
        <p:grpSpPr>
          <a:xfrm>
            <a:off x="2144598" y="3648173"/>
            <a:ext cx="2092750" cy="1718971"/>
            <a:chOff x="2144598" y="3648173"/>
            <a:chExt cx="2092750" cy="1718971"/>
          </a:xfrm>
        </p:grpSpPr>
        <p:sp>
          <p:nvSpPr>
            <p:cNvPr id="6" name="Rounded Rectangle 5"/>
            <p:cNvSpPr/>
            <p:nvPr/>
          </p:nvSpPr>
          <p:spPr>
            <a:xfrm>
              <a:off x="2144598" y="3648173"/>
              <a:ext cx="1838227" cy="358219"/>
            </a:xfrm>
            <a:prstGeom prst="roundRect">
              <a:avLst/>
            </a:prstGeom>
            <a:no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2839039" y="5008925"/>
              <a:ext cx="1398309" cy="358219"/>
            </a:xfrm>
            <a:prstGeom prst="roundRect">
              <a:avLst/>
            </a:prstGeom>
            <a:no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a:stCxn id="6" idx="2"/>
              <a:endCxn id="11" idx="0"/>
            </p:cNvCxnSpPr>
            <p:nvPr/>
          </p:nvCxnSpPr>
          <p:spPr>
            <a:xfrm>
              <a:off x="3063712" y="4006392"/>
              <a:ext cx="474482" cy="1002533"/>
            </a:xfrm>
            <a:prstGeom prst="line">
              <a:avLst/>
            </a:prstGeom>
            <a:ln w="12700">
              <a:solidFill>
                <a:schemeClr val="tx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9E3CF137-D9E3-49C2-AAEF-0A462997C37A}"/>
              </a:ext>
            </a:extLst>
          </p:cNvPr>
          <p:cNvSpPr txBox="1"/>
          <p:nvPr/>
        </p:nvSpPr>
        <p:spPr>
          <a:xfrm>
            <a:off x="8081783" y="528951"/>
            <a:ext cx="4047642"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Correlation r</a:t>
            </a:r>
            <a:r>
              <a:rPr lang="en-GB" baseline="-25000" dirty="0">
                <a:solidFill>
                  <a:schemeClr val="tx1">
                    <a:lumMod val="50000"/>
                    <a:lumOff val="50000"/>
                  </a:schemeClr>
                </a:solidFill>
                <a:latin typeface="Arial" panose="020B0604020202020204" pitchFamily="34" charset="0"/>
                <a:cs typeface="Arial" panose="020B0604020202020204" pitchFamily="34" charset="0"/>
              </a:rPr>
              <a:t>(</a:t>
            </a:r>
            <a:r>
              <a:rPr lang="en-GB" baseline="-25000" dirty="0">
                <a:solidFill>
                  <a:srgbClr val="C00000"/>
                </a:solidFill>
                <a:latin typeface="Arial" panose="020B0604020202020204" pitchFamily="34" charset="0"/>
                <a:cs typeface="Arial" panose="020B0604020202020204" pitchFamily="34" charset="0"/>
              </a:rPr>
              <a:t>X</a:t>
            </a:r>
            <a:r>
              <a:rPr lang="en-GB" baseline="-25000" dirty="0">
                <a:solidFill>
                  <a:schemeClr val="tx1">
                    <a:lumMod val="50000"/>
                    <a:lumOff val="50000"/>
                  </a:schemeClr>
                </a:solidFill>
                <a:latin typeface="Arial" panose="020B0604020202020204" pitchFamily="34" charset="0"/>
                <a:cs typeface="Arial" panose="020B0604020202020204" pitchFamily="34" charset="0"/>
              </a:rPr>
              <a:t>.Y)    </a:t>
            </a:r>
            <a:r>
              <a:rPr lang="en-GB" dirty="0">
                <a:solidFill>
                  <a:schemeClr val="tx1">
                    <a:lumMod val="50000"/>
                    <a:lumOff val="50000"/>
                  </a:schemeClr>
                </a:solidFill>
                <a:latin typeface="Arial" panose="020B0604020202020204" pitchFamily="34" charset="0"/>
                <a:cs typeface="Arial" panose="020B0604020202020204" pitchFamily="34" charset="0"/>
              </a:rPr>
              <a:t>= Correlation r</a:t>
            </a:r>
            <a:r>
              <a:rPr lang="en-GB" baseline="-25000" dirty="0">
                <a:solidFill>
                  <a:schemeClr val="tx1">
                    <a:lumMod val="50000"/>
                    <a:lumOff val="50000"/>
                  </a:schemeClr>
                </a:solidFill>
                <a:latin typeface="Arial" panose="020B0604020202020204" pitchFamily="34" charset="0"/>
                <a:cs typeface="Arial" panose="020B0604020202020204" pitchFamily="34" charset="0"/>
              </a:rPr>
              <a:t>(Y.</a:t>
            </a:r>
            <a:r>
              <a:rPr lang="en-GB" baseline="-25000" dirty="0">
                <a:solidFill>
                  <a:srgbClr val="C00000"/>
                </a:solidFill>
                <a:latin typeface="Arial" panose="020B0604020202020204" pitchFamily="34" charset="0"/>
                <a:cs typeface="Arial" panose="020B0604020202020204" pitchFamily="34" charset="0"/>
              </a:rPr>
              <a:t>X</a:t>
            </a:r>
            <a:r>
              <a:rPr lang="en-GB" baseline="-25000"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 </a:t>
            </a:r>
          </a:p>
          <a:p>
            <a:r>
              <a:rPr lang="en-GB" dirty="0">
                <a:solidFill>
                  <a:schemeClr val="tx1">
                    <a:lumMod val="50000"/>
                    <a:lumOff val="50000"/>
                  </a:schemeClr>
                </a:solidFill>
                <a:latin typeface="Arial" panose="020B0604020202020204" pitchFamily="34" charset="0"/>
                <a:cs typeface="Arial" panose="020B0604020202020204" pitchFamily="34" charset="0"/>
              </a:rPr>
              <a:t>Regression b</a:t>
            </a:r>
            <a:r>
              <a:rPr lang="en-GB" baseline="-25000" dirty="0">
                <a:solidFill>
                  <a:schemeClr val="tx1">
                    <a:lumMod val="50000"/>
                    <a:lumOff val="50000"/>
                  </a:schemeClr>
                </a:solidFill>
                <a:latin typeface="Arial" panose="020B0604020202020204" pitchFamily="34" charset="0"/>
                <a:cs typeface="Arial" panose="020B0604020202020204" pitchFamily="34" charset="0"/>
              </a:rPr>
              <a:t>(</a:t>
            </a:r>
            <a:r>
              <a:rPr lang="en-GB" baseline="-25000" dirty="0">
                <a:solidFill>
                  <a:srgbClr val="C00000"/>
                </a:solidFill>
                <a:latin typeface="Arial" panose="020B0604020202020204" pitchFamily="34" charset="0"/>
                <a:cs typeface="Arial" panose="020B0604020202020204" pitchFamily="34" charset="0"/>
              </a:rPr>
              <a:t>X</a:t>
            </a:r>
            <a:r>
              <a:rPr lang="en-GB" baseline="-25000" dirty="0">
                <a:solidFill>
                  <a:schemeClr val="tx1">
                    <a:lumMod val="50000"/>
                    <a:lumOff val="50000"/>
                  </a:schemeClr>
                </a:solidFill>
                <a:latin typeface="Arial" panose="020B0604020202020204" pitchFamily="34" charset="0"/>
                <a:cs typeface="Arial" panose="020B0604020202020204" pitchFamily="34" charset="0"/>
              </a:rPr>
              <a:t>.Y)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 Regression b</a:t>
            </a:r>
            <a:r>
              <a:rPr lang="en-GB" baseline="-25000" dirty="0">
                <a:solidFill>
                  <a:schemeClr val="tx1">
                    <a:lumMod val="50000"/>
                    <a:lumOff val="50000"/>
                  </a:schemeClr>
                </a:solidFill>
                <a:latin typeface="Arial" panose="020B0604020202020204" pitchFamily="34" charset="0"/>
                <a:cs typeface="Arial" panose="020B0604020202020204" pitchFamily="34" charset="0"/>
              </a:rPr>
              <a:t>(Y.</a:t>
            </a:r>
            <a:r>
              <a:rPr lang="en-GB" baseline="-25000" dirty="0">
                <a:solidFill>
                  <a:srgbClr val="C00000"/>
                </a:solidFill>
                <a:latin typeface="Arial" panose="020B0604020202020204" pitchFamily="34" charset="0"/>
                <a:cs typeface="Arial" panose="020B0604020202020204" pitchFamily="34" charset="0"/>
              </a:rPr>
              <a:t>X</a:t>
            </a:r>
            <a:r>
              <a:rPr lang="en-GB" baseline="-25000" dirty="0">
                <a:solidFill>
                  <a:schemeClr val="tx1">
                    <a:lumMod val="50000"/>
                    <a:lumOff val="50000"/>
                  </a:schemeClr>
                </a:solidFill>
                <a:latin typeface="Arial" panose="020B0604020202020204" pitchFamily="34" charset="0"/>
                <a:cs typeface="Arial" panose="020B0604020202020204" pitchFamily="34" charset="0"/>
              </a:rPr>
              <a:t>)</a:t>
            </a:r>
          </a:p>
          <a:p>
            <a:r>
              <a:rPr lang="en-GB" dirty="0">
                <a:solidFill>
                  <a:schemeClr val="tx1">
                    <a:lumMod val="50000"/>
                    <a:lumOff val="50000"/>
                  </a:schemeClr>
                </a:solidFill>
                <a:latin typeface="Arial" panose="020B0604020202020204" pitchFamily="34" charset="0"/>
                <a:cs typeface="Arial" panose="020B0604020202020204" pitchFamily="34" charset="0"/>
              </a:rPr>
              <a:t>You knew this, isn‘t it?</a:t>
            </a:r>
            <a:endParaRPr lang="en-GB" dirty="0">
              <a:solidFill>
                <a:schemeClr val="tx1">
                  <a:lumMod val="50000"/>
                  <a:lumOff val="50000"/>
                </a:schemeClr>
              </a:solidFill>
            </a:endParaRPr>
          </a:p>
        </p:txBody>
      </p:sp>
    </p:spTree>
    <p:extLst>
      <p:ext uri="{BB962C8B-B14F-4D97-AF65-F5344CB8AC3E}">
        <p14:creationId xmlns:p14="http://schemas.microsoft.com/office/powerpoint/2010/main" val="87886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000" y="1196975"/>
            <a:ext cx="11918388" cy="4875213"/>
            <a:chOff x="72000" y="1196975"/>
            <a:chExt cx="11918388" cy="4875213"/>
          </a:xfrm>
        </p:grpSpPr>
        <p:sp>
          <p:nvSpPr>
            <p:cNvPr id="11" name="Rectangle 10"/>
            <p:cNvSpPr/>
            <p:nvPr/>
          </p:nvSpPr>
          <p:spPr>
            <a:xfrm>
              <a:off x="72000" y="1663700"/>
              <a:ext cx="8932610" cy="372956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0" name="Object 9"/>
            <p:cNvGraphicFramePr>
              <a:graphicFrameLocks noChangeAspect="1"/>
            </p:cNvGraphicFramePr>
            <p:nvPr>
              <p:extLst>
                <p:ext uri="{D42A27DB-BD31-4B8C-83A1-F6EECF244321}">
                  <p14:modId xmlns:p14="http://schemas.microsoft.com/office/powerpoint/2010/main" val="741005582"/>
                </p:ext>
              </p:extLst>
            </p:nvPr>
          </p:nvGraphicFramePr>
          <p:xfrm>
            <a:off x="93663" y="1196975"/>
            <a:ext cx="11896725" cy="4875213"/>
          </p:xfrm>
          <a:graphic>
            <a:graphicData uri="http://schemas.openxmlformats.org/presentationml/2006/ole">
              <mc:AlternateContent xmlns:mc="http://schemas.openxmlformats.org/markup-compatibility/2006">
                <mc:Choice xmlns:v="urn:schemas-microsoft-com:vml" Requires="v">
                  <p:oleObj spid="_x0000_s6313" name="Document" r:id="rId3" imgW="8498123" imgH="3480624" progId="Word.Document.12">
                    <p:link updateAutomatic="1"/>
                  </p:oleObj>
                </mc:Choice>
                <mc:Fallback>
                  <p:oleObj name="Document" r:id="rId3" imgW="8498123" imgH="3480624" progId="Word.Document.12">
                    <p:link updateAutomatic="1"/>
                    <p:pic>
                      <p:nvPicPr>
                        <p:cNvPr id="0" name=""/>
                        <p:cNvPicPr/>
                        <p:nvPr/>
                      </p:nvPicPr>
                      <p:blipFill>
                        <a:blip r:embed="rId4"/>
                        <a:stretch>
                          <a:fillRect/>
                        </a:stretch>
                      </p:blipFill>
                      <p:spPr>
                        <a:xfrm>
                          <a:off x="93663" y="1196975"/>
                          <a:ext cx="11896725" cy="4875213"/>
                        </a:xfrm>
                        <a:prstGeom prst="rect">
                          <a:avLst/>
                        </a:prstGeom>
                        <a:noFill/>
                      </p:spPr>
                    </p:pic>
                  </p:oleObj>
                </mc:Fallback>
              </mc:AlternateContent>
            </a:graphicData>
          </a:graphic>
        </p:graphicFrame>
      </p:gr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20</a:t>
            </a:fld>
            <a:endParaRPr lang="en-GB" sz="2400" dirty="0">
              <a:latin typeface="Arial" panose="020B0604020202020204" pitchFamily="34" charset="0"/>
              <a:cs typeface="Arial" panose="020B0604020202020204" pitchFamily="34" charset="0"/>
            </a:endParaRPr>
          </a:p>
        </p:txBody>
      </p:sp>
      <p:sp>
        <p:nvSpPr>
          <p:cNvPr id="14" name="TextBox 13"/>
          <p:cNvSpPr txBox="1"/>
          <p:nvPr/>
        </p:nvSpPr>
        <p:spPr>
          <a:xfrm>
            <a:off x="72000" y="36000"/>
            <a:ext cx="12043318"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Of course, you can just jump to page 22 and there absorb the resulting Algebra; there's no shame in that, and it might even be more effective. Well, to each their own.</a:t>
            </a:r>
          </a:p>
        </p:txBody>
      </p:sp>
      <p:grpSp>
        <p:nvGrpSpPr>
          <p:cNvPr id="9" name="Group 8"/>
          <p:cNvGrpSpPr/>
          <p:nvPr/>
        </p:nvGrpSpPr>
        <p:grpSpPr>
          <a:xfrm>
            <a:off x="1583752" y="2229078"/>
            <a:ext cx="2916285" cy="2169359"/>
            <a:chOff x="1583752" y="2229078"/>
            <a:chExt cx="2916285" cy="2169359"/>
          </a:xfrm>
        </p:grpSpPr>
        <p:sp>
          <p:nvSpPr>
            <p:cNvPr id="15" name="Rounded Rectangle 14"/>
            <p:cNvSpPr/>
            <p:nvPr/>
          </p:nvSpPr>
          <p:spPr>
            <a:xfrm>
              <a:off x="1583752" y="2229078"/>
              <a:ext cx="2916285" cy="2169359"/>
            </a:xfrm>
            <a:prstGeom prst="roundRect">
              <a:avLst/>
            </a:prstGeom>
            <a:noFill/>
            <a:ln w="19050">
              <a:solidFill>
                <a:srgbClr val="6C00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6C0015"/>
                </a:solidFill>
              </a:endParaRPr>
            </a:p>
          </p:txBody>
        </p:sp>
        <p:sp>
          <p:nvSpPr>
            <p:cNvPr id="5" name="Rounded Rectangle 4"/>
            <p:cNvSpPr/>
            <p:nvPr/>
          </p:nvSpPr>
          <p:spPr>
            <a:xfrm>
              <a:off x="1651000" y="3407833"/>
              <a:ext cx="2798233" cy="351367"/>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2896" y="2440846"/>
            <a:ext cx="2952421" cy="295242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6247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21</a:t>
            </a:fld>
            <a:endParaRPr lang="en-GB" sz="2400" dirty="0">
              <a:latin typeface="Arial" panose="020B0604020202020204" pitchFamily="34" charset="0"/>
              <a:cs typeface="Arial" panose="020B0604020202020204" pitchFamily="34" charset="0"/>
            </a:endParaRPr>
          </a:p>
        </p:txBody>
      </p:sp>
      <p:sp>
        <p:nvSpPr>
          <p:cNvPr id="10" name="Rectangle 9"/>
          <p:cNvSpPr/>
          <p:nvPr/>
        </p:nvSpPr>
        <p:spPr>
          <a:xfrm>
            <a:off x="72000" y="1346791"/>
            <a:ext cx="9301343" cy="536527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2252273462"/>
              </p:ext>
            </p:extLst>
          </p:nvPr>
        </p:nvGraphicFramePr>
        <p:xfrm>
          <a:off x="306752" y="1503464"/>
          <a:ext cx="8257796" cy="5092928"/>
        </p:xfrm>
        <a:graphic>
          <a:graphicData uri="http://schemas.openxmlformats.org/presentationml/2006/ole">
            <mc:AlternateContent xmlns:mc="http://schemas.openxmlformats.org/markup-compatibility/2006">
              <mc:Choice xmlns:v="urn:schemas-microsoft-com:vml" Requires="v">
                <p:oleObj spid="_x0000_s7341" name="Document" r:id="rId3" imgW="8426940" imgH="5196865" progId="Word.Document.12">
                  <p:link updateAutomatic="1"/>
                </p:oleObj>
              </mc:Choice>
              <mc:Fallback>
                <p:oleObj name="Document" r:id="rId3" imgW="8426940" imgH="5196865" progId="Word.Document.12">
                  <p:link updateAutomatic="1"/>
                  <p:pic>
                    <p:nvPicPr>
                      <p:cNvPr id="0" name=""/>
                      <p:cNvPicPr/>
                      <p:nvPr/>
                    </p:nvPicPr>
                    <p:blipFill>
                      <a:blip r:embed="rId4"/>
                      <a:stretch>
                        <a:fillRect/>
                      </a:stretch>
                    </p:blipFill>
                    <p:spPr>
                      <a:xfrm>
                        <a:off x="306752" y="1503464"/>
                        <a:ext cx="8257796" cy="5092928"/>
                      </a:xfrm>
                      <a:prstGeom prst="rect">
                        <a:avLst/>
                      </a:prstGeom>
                    </p:spPr>
                  </p:pic>
                </p:oleObj>
              </mc:Fallback>
            </mc:AlternateContent>
          </a:graphicData>
        </a:graphic>
      </p:graphicFrame>
      <p:sp>
        <p:nvSpPr>
          <p:cNvPr id="9" name="TextBox 8"/>
          <p:cNvSpPr txBox="1"/>
          <p:nvPr/>
        </p:nvSpPr>
        <p:spPr>
          <a:xfrm>
            <a:off x="72000" y="36000"/>
            <a:ext cx="12043318" cy="145475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pPr>
              <a:lnSpc>
                <a:spcPct val="114000"/>
              </a:lnSpc>
            </a:pP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Indirect (i.e. correlated) Gain is </a:t>
            </a:r>
            <a:r>
              <a:rPr lang="en-GB" sz="2400" dirty="0">
                <a:solidFill>
                  <a:srgbClr val="C00000"/>
                </a:solidFill>
                <a:effectLst>
                  <a:glow rad="12700">
                    <a:srgbClr val="0000FF">
                      <a:alpha val="76000"/>
                    </a:srgbClr>
                  </a:glow>
                </a:effectLst>
                <a:latin typeface="Arial" panose="020B0604020202020204" pitchFamily="34" charset="0"/>
                <a:cs typeface="Arial" panose="020B0604020202020204" pitchFamily="34" charset="0"/>
              </a:rPr>
              <a:t>larger</a:t>
            </a: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than Direct Gain  ... </a:t>
            </a:r>
            <a:b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b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a:t>
            </a:r>
            <a:r>
              <a:rPr lang="en-GB" sz="28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if</a:t>
            </a:r>
            <a:r>
              <a:rPr lang="en-GB" sz="28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  </a:t>
            </a:r>
            <a:r>
              <a:rPr lang="en-GB" sz="28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i</a:t>
            </a:r>
            <a:r>
              <a:rPr lang="en-GB" sz="2800" baseline="-250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GB" sz="28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2800" baseline="-250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sz="28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h</a:t>
            </a:r>
            <a:r>
              <a:rPr lang="en-GB" sz="2800" baseline="-250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GB" sz="28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GB" sz="28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r</a:t>
            </a:r>
            <a:r>
              <a:rPr lang="en-GB" sz="2800" baseline="-250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800" baseline="-250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(Y.X) </a:t>
            </a:r>
            <a:r>
              <a:rPr lang="en-GB" sz="28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 &gt;  </a:t>
            </a:r>
            <a:r>
              <a:rPr lang="en-GB" sz="28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i</a:t>
            </a:r>
            <a:r>
              <a:rPr lang="en-GB" sz="2800" baseline="-250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GB" sz="28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GB" sz="28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h</a:t>
            </a:r>
            <a:r>
              <a:rPr lang="en-GB" sz="2800" baseline="-25000" dirty="0" err="1">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GB" sz="28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a:t>
            </a:r>
            <a:br>
              <a:rPr lang="en-GB" sz="28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br>
            <a:r>
              <a:rPr lang="en-GB" sz="28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a:t>
            </a: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a:t>
            </a:r>
            <a:r>
              <a:rPr lang="en-GB" sz="2400" dirty="0">
                <a:solidFill>
                  <a:srgbClr val="C00000"/>
                </a:solidFill>
                <a:effectLst>
                  <a:glow rad="12700">
                    <a:srgbClr val="0000FF">
                      <a:alpha val="76000"/>
                    </a:srgbClr>
                  </a:glow>
                </a:effectLst>
                <a:latin typeface="Arial" panose="020B0604020202020204" pitchFamily="34" charset="0"/>
                <a:cs typeface="Arial" panose="020B0604020202020204" pitchFamily="34" charset="0"/>
              </a:rPr>
              <a:t>larger</a:t>
            </a: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a:t>
            </a:r>
            <a:r>
              <a:rPr lang="en-GB" sz="28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if </a:t>
            </a: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X has higher h² than </a:t>
            </a:r>
            <a:r>
              <a:rPr lang="en-GB" sz="2400" dirty="0">
                <a:solidFill>
                  <a:schemeClr val="tx1">
                    <a:lumMod val="75000"/>
                    <a:lumOff val="25000"/>
                  </a:schemeClr>
                </a:solidFill>
                <a:effectLst>
                  <a:glow rad="12700">
                    <a:srgbClr val="0000FF">
                      <a:alpha val="76000"/>
                    </a:srgbClr>
                  </a:glow>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GB" sz="2400" dirty="0">
                <a:solidFill>
                  <a:schemeClr val="tx1">
                    <a:lumMod val="75000"/>
                    <a:lumOff val="25000"/>
                  </a:schemeClr>
                </a:solidFill>
                <a:effectLst>
                  <a:glow rad="12700">
                    <a:srgbClr val="0000FF">
                      <a:alpha val="76000"/>
                    </a:srgbClr>
                  </a:glow>
                </a:effectLst>
                <a:latin typeface="Arial" panose="020B0604020202020204" pitchFamily="34" charset="0"/>
                <a:cs typeface="Arial" panose="020B0604020202020204" pitchFamily="34" charset="0"/>
              </a:rPr>
              <a:t> (target trait) and genetic correlation is ~very high</a:t>
            </a:r>
            <a:r>
              <a:rPr lang="en-GB" sz="2400" dirty="0">
                <a:solidFill>
                  <a:schemeClr val="tx1">
                    <a:lumMod val="75000"/>
                    <a:lumOff val="25000"/>
                  </a:schemeClr>
                </a:solidFill>
                <a:latin typeface="Arial" panose="020B0604020202020204" pitchFamily="34" charset="0"/>
                <a:cs typeface="Arial" panose="020B0604020202020204" pitchFamily="34" charset="0"/>
              </a:rPr>
              <a:t>. </a:t>
            </a:r>
            <a:endParaRPr lang="en-GB" sz="2400" baseline="-25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Rounded Rectangle 11"/>
          <p:cNvSpPr/>
          <p:nvPr/>
        </p:nvSpPr>
        <p:spPr>
          <a:xfrm>
            <a:off x="72000" y="5736210"/>
            <a:ext cx="4996186" cy="988758"/>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35951" y="2813901"/>
            <a:ext cx="2579366" cy="2579366"/>
          </a:xfrm>
          <a:prstGeom prst="rect">
            <a:avLst/>
          </a:prstGeom>
          <a:effectLst>
            <a:outerShdw blurRad="50800" dist="38100" dir="2700000" algn="tl" rotWithShape="0">
              <a:prstClr val="black">
                <a:alpha val="40000"/>
              </a:prstClr>
            </a:outerShdw>
          </a:effectLst>
        </p:spPr>
      </p:pic>
      <p:cxnSp>
        <p:nvCxnSpPr>
          <p:cNvPr id="4" name="Connector: Elbow 3">
            <a:extLst>
              <a:ext uri="{FF2B5EF4-FFF2-40B4-BE49-F238E27FC236}">
                <a16:creationId xmlns:a16="http://schemas.microsoft.com/office/drawing/2014/main" id="{8B53B17E-9D90-4D0F-BBD2-985E56FDF7CF}"/>
              </a:ext>
            </a:extLst>
          </p:cNvPr>
          <p:cNvCxnSpPr>
            <a:stCxn id="12" idx="3"/>
            <a:endCxn id="9" idx="1"/>
          </p:cNvCxnSpPr>
          <p:nvPr/>
        </p:nvCxnSpPr>
        <p:spPr>
          <a:xfrm flipH="1" flipV="1">
            <a:off x="72000" y="763379"/>
            <a:ext cx="4996186" cy="5467210"/>
          </a:xfrm>
          <a:prstGeom prst="bentConnector5">
            <a:avLst>
              <a:gd name="adj1" fmla="val -85745"/>
              <a:gd name="adj2" fmla="val 85855"/>
              <a:gd name="adj3" fmla="val 100129"/>
            </a:avLst>
          </a:prstGeom>
          <a:ln w="12700">
            <a:solidFill>
              <a:srgbClr val="C00000"/>
            </a:solidFill>
            <a:tailEnd type="triangle" w="lg" len="lg"/>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219CD9E1-616E-4439-9608-565C01B36C0B}"/>
              </a:ext>
            </a:extLst>
          </p:cNvPr>
          <p:cNvSpPr/>
          <p:nvPr/>
        </p:nvSpPr>
        <p:spPr>
          <a:xfrm>
            <a:off x="71999" y="30775"/>
            <a:ext cx="12043318" cy="1472689"/>
          </a:xfrm>
          <a:prstGeom prst="rect">
            <a:avLst/>
          </a:prstGeom>
          <a:noFill/>
          <a:ln w="19050">
            <a:solidFill>
              <a:srgbClr val="C0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7250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par>
                                <p:cTn id="8" presetID="21" presetClass="entr" presetSubtype="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childTnLst>
                          </p:cTn>
                        </p:par>
                        <p:par>
                          <p:cTn id="11" fill="hold">
                            <p:stCondLst>
                              <p:cond delay="2000"/>
                            </p:stCondLst>
                            <p:childTnLst>
                              <p:par>
                                <p:cTn id="12" presetID="22" presetClass="entr" presetSubtype="4" fill="hold" nodeType="after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2000"/>
                                        <p:tgtEl>
                                          <p:spTgt spid="4"/>
                                        </p:tgtEl>
                                      </p:cBhvr>
                                    </p:animEffect>
                                  </p:childTnLst>
                                </p:cTn>
                              </p:par>
                            </p:childTnLst>
                          </p:cTn>
                        </p:par>
                        <p:par>
                          <p:cTn id="15" fill="hold">
                            <p:stCondLst>
                              <p:cond delay="4500"/>
                            </p:stCondLst>
                            <p:childTnLst>
                              <p:par>
                                <p:cTn id="16" presetID="22" presetClass="entr" presetSubtype="8" fill="hold" grpId="0" nodeType="afterEffect">
                                  <p:stCondLst>
                                    <p:cond delay="150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FB6E2BD-DCD9-4C30-9F9F-FC7273C2B40B}"/>
              </a:ext>
            </a:extLst>
          </p:cNvPr>
          <p:cNvPicPr>
            <a:picLocks noChangeAspect="1"/>
          </p:cNvPicPr>
          <p:nvPr/>
        </p:nvPicPr>
        <p:blipFill>
          <a:blip r:embed="rId2"/>
          <a:stretch>
            <a:fillRect/>
          </a:stretch>
        </p:blipFill>
        <p:spPr>
          <a:xfrm>
            <a:off x="7343690" y="1153407"/>
            <a:ext cx="4777426" cy="3721621"/>
          </a:xfrm>
          <a:prstGeom prst="rect">
            <a:avLst/>
          </a:prstGeom>
        </p:spPr>
      </p:pic>
      <p:sp>
        <p:nvSpPr>
          <p:cNvPr id="4" name="Rectangle 4"/>
          <p:cNvSpPr>
            <a:spLocks noChangeArrowheads="1"/>
          </p:cNvSpPr>
          <p:nvPr/>
        </p:nvSpPr>
        <p:spPr bwMode="auto">
          <a:xfrm>
            <a:off x="140106" y="102768"/>
            <a:ext cx="11981010"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r>
              <a:rPr lang="en-GB" altLang="de-DE" sz="2400" dirty="0">
                <a:latin typeface="Arial" panose="020B0604020202020204" pitchFamily="34" charset="0"/>
                <a:cs typeface="Arial" panose="020B0604020202020204" pitchFamily="34" charset="0"/>
              </a:rPr>
              <a:t>A correlated response of trait Y may be the objective of a selection; then, we talk about ‘indirect’ selection. The ratio of CR(Y) </a:t>
            </a:r>
            <a:r>
              <a:rPr lang="en-GB" altLang="de-DE" sz="2400" i="1" dirty="0">
                <a:latin typeface="Arial" panose="020B0604020202020204" pitchFamily="34" charset="0"/>
                <a:cs typeface="Arial" panose="020B0604020202020204" pitchFamily="34" charset="0"/>
              </a:rPr>
              <a:t>versus</a:t>
            </a:r>
            <a:r>
              <a:rPr lang="en-GB" altLang="de-DE" sz="2400" dirty="0">
                <a:latin typeface="Arial" panose="020B0604020202020204" pitchFamily="34" charset="0"/>
                <a:cs typeface="Arial" panose="020B0604020202020204" pitchFamily="34" charset="0"/>
              </a:rPr>
              <a:t> R(Y) tells the relative efficiency of Indirect </a:t>
            </a:r>
            <a:r>
              <a:rPr lang="en-GB" altLang="de-DE" sz="2400" i="1" dirty="0">
                <a:latin typeface="Arial" panose="020B0604020202020204" pitchFamily="34" charset="0"/>
                <a:cs typeface="Arial" panose="020B0604020202020204" pitchFamily="34" charset="0"/>
              </a:rPr>
              <a:t>vs</a:t>
            </a:r>
            <a:r>
              <a:rPr lang="en-GB" altLang="de-DE" sz="2400" dirty="0">
                <a:latin typeface="Arial" panose="020B0604020202020204" pitchFamily="34" charset="0"/>
                <a:cs typeface="Arial" panose="020B0604020202020204" pitchFamily="34" charset="0"/>
              </a:rPr>
              <a:t>. Direct selection, CR/R.</a:t>
            </a:r>
          </a:p>
        </p:txBody>
      </p:sp>
      <p:sp>
        <p:nvSpPr>
          <p:cNvPr id="6" name="Rectangle 6"/>
          <p:cNvSpPr>
            <a:spLocks noChangeArrowheads="1"/>
          </p:cNvSpPr>
          <p:nvPr/>
        </p:nvSpPr>
        <p:spPr bwMode="auto">
          <a:xfrm>
            <a:off x="63795" y="4125201"/>
            <a:ext cx="12057321" cy="2585323"/>
          </a:xfrm>
          <a:prstGeom prst="rect">
            <a:avLst/>
          </a:prstGeom>
          <a:solidFill>
            <a:schemeClr val="bg1"/>
          </a:solidFill>
          <a:ln>
            <a:noFill/>
          </a:ln>
          <a:effectLst>
            <a:outerShdw blurRad="50800" dist="38100" dir="18900000" algn="bl" rotWithShape="0">
              <a:prstClr val="black">
                <a:alpha val="40000"/>
              </a:prstClr>
            </a:outerShdw>
          </a:effectLst>
        </p:spPr>
        <p:txBody>
          <a:bodyPr wrap="square">
            <a:spAutoFit/>
          </a:bodyPr>
          <a:lstStyle/>
          <a:p>
            <a:r>
              <a:rPr lang="en-GB" altLang="de-DE" dirty="0">
                <a:latin typeface="Arial" panose="020B0604020202020204" pitchFamily="34" charset="0"/>
                <a:cs typeface="Arial" panose="020B0604020202020204" pitchFamily="34" charset="0"/>
              </a:rPr>
              <a:t>Indirect selection is rarely more efficient than direct selection. </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Indirect selection may be more efficient, if h</a:t>
            </a:r>
            <a:r>
              <a:rPr lang="en-GB" altLang="de-DE" baseline="-25000" dirty="0">
                <a:latin typeface="Arial" panose="020B0604020202020204" pitchFamily="34" charset="0"/>
                <a:cs typeface="Arial" panose="020B0604020202020204" pitchFamily="34" charset="0"/>
              </a:rPr>
              <a:t>(X)</a:t>
            </a:r>
            <a:r>
              <a:rPr lang="en-GB" altLang="de-DE" dirty="0">
                <a:latin typeface="Arial" panose="020B0604020202020204" pitchFamily="34" charset="0"/>
                <a:cs typeface="Arial" panose="020B0604020202020204" pitchFamily="34" charset="0"/>
              </a:rPr>
              <a:t> r</a:t>
            </a:r>
            <a:r>
              <a:rPr lang="en-GB" altLang="de-DE" baseline="-25000" dirty="0">
                <a:latin typeface="Arial" panose="020B0604020202020204" pitchFamily="34" charset="0"/>
                <a:cs typeface="Arial" panose="020B0604020202020204" pitchFamily="34" charset="0"/>
              </a:rPr>
              <a:t>(G)</a:t>
            </a:r>
            <a:r>
              <a:rPr lang="en-GB" altLang="de-DE" dirty="0">
                <a:latin typeface="Arial" panose="020B0604020202020204" pitchFamily="34" charset="0"/>
                <a:cs typeface="Arial" panose="020B0604020202020204" pitchFamily="34" charset="0"/>
              </a:rPr>
              <a:t> is higher than h</a:t>
            </a:r>
            <a:r>
              <a:rPr lang="en-GB" altLang="de-DE" baseline="-25000" dirty="0">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(as stated before) </a:t>
            </a:r>
          </a:p>
          <a:p>
            <a:endParaRPr lang="en-GB" altLang="de-DE" dirty="0">
              <a:latin typeface="Arial" panose="020B0604020202020204" pitchFamily="34" charset="0"/>
              <a:cs typeface="Arial" panose="020B0604020202020204" pitchFamily="34" charset="0"/>
            </a:endParaRPr>
          </a:p>
          <a:p>
            <a:r>
              <a:rPr lang="en-GB" altLang="de-DE" dirty="0">
                <a:latin typeface="Arial" panose="020B0604020202020204" pitchFamily="34" charset="0"/>
                <a:cs typeface="Arial" panose="020B0604020202020204" pitchFamily="34" charset="0"/>
              </a:rPr>
              <a:t>Arguments in favour of indirect selection are:</a:t>
            </a:r>
          </a:p>
          <a:p>
            <a:pPr>
              <a:buFont typeface="Wingdings" pitchFamily="2" charset="2"/>
              <a:buChar char="Ø"/>
            </a:pPr>
            <a:r>
              <a:rPr lang="en-GB" altLang="de-DE" dirty="0">
                <a:latin typeface="Arial" panose="020B0604020202020204" pitchFamily="34" charset="0"/>
                <a:cs typeface="Arial" panose="020B0604020202020204" pitchFamily="34" charset="0"/>
              </a:rPr>
              <a:t>  Assessment of desired trait Y is difficult (large measurement error) or very expensive (drought tolerance; </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substituted by physiological traits; </a:t>
            </a:r>
            <a:r>
              <a:rPr lang="en-GB" altLang="de-DE" i="1" dirty="0" err="1">
                <a:latin typeface="Arial" panose="020B0604020202020204" pitchFamily="34" charset="0"/>
                <a:cs typeface="Arial" panose="020B0604020202020204" pitchFamily="34" charset="0"/>
              </a:rPr>
              <a:t>Striga</a:t>
            </a:r>
            <a:r>
              <a:rPr lang="en-GB" altLang="de-DE" dirty="0">
                <a:latin typeface="Arial" panose="020B0604020202020204" pitchFamily="34" charset="0"/>
                <a:cs typeface="Arial" panose="020B0604020202020204" pitchFamily="34" charset="0"/>
              </a:rPr>
              <a:t> or </a:t>
            </a:r>
            <a:r>
              <a:rPr lang="en-GB" altLang="de-DE" i="1" dirty="0" err="1">
                <a:latin typeface="Arial" panose="020B0604020202020204" pitchFamily="34" charset="0"/>
                <a:cs typeface="Arial" panose="020B0604020202020204" pitchFamily="34" charset="0"/>
              </a:rPr>
              <a:t>Orobance</a:t>
            </a:r>
            <a:r>
              <a:rPr lang="en-GB" altLang="de-DE" dirty="0">
                <a:latin typeface="Arial" panose="020B0604020202020204" pitchFamily="34" charset="0"/>
                <a:cs typeface="Arial" panose="020B0604020202020204" pitchFamily="34" charset="0"/>
              </a:rPr>
              <a:t> resistance, substituted by e.g. root exudate data); or the</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opportunity to measure does not occur at will (winter kill, virus epidemic, nematode epidemic and so forth).</a:t>
            </a:r>
          </a:p>
          <a:p>
            <a:pPr>
              <a:buFont typeface="Wingdings" pitchFamily="2" charset="2"/>
              <a:buChar char="Ø"/>
            </a:pPr>
            <a:r>
              <a:rPr lang="en-GB" altLang="de-DE" dirty="0">
                <a:latin typeface="Arial" panose="020B0604020202020204" pitchFamily="34" charset="0"/>
                <a:cs typeface="Arial" panose="020B0604020202020204" pitchFamily="34" charset="0"/>
              </a:rPr>
              <a:t>  Typical for animal breeding: The desired trait Y is measurable in one sex only </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(selection between male chickens for egg performance must be indirect).</a:t>
            </a:r>
          </a:p>
        </p:txBody>
      </p:sp>
      <p:pic>
        <p:nvPicPr>
          <p:cNvPr id="8" name="Picture 7"/>
          <p:cNvPicPr>
            <a:picLocks noChangeAspect="1"/>
          </p:cNvPicPr>
          <p:nvPr/>
        </p:nvPicPr>
        <p:blipFill>
          <a:blip r:embed="rId3"/>
          <a:stretch>
            <a:fillRect/>
          </a:stretch>
        </p:blipFill>
        <p:spPr>
          <a:xfrm>
            <a:off x="140106" y="1536704"/>
            <a:ext cx="5905500" cy="2333625"/>
          </a:xfrm>
          <a:prstGeom prst="rect">
            <a:avLst/>
          </a:prstGeom>
          <a:effectLst>
            <a:outerShdw blurRad="50800" dist="38100" dir="2700000" algn="tl" rotWithShape="0">
              <a:prstClr val="black">
                <a:alpha val="40000"/>
              </a:prstClr>
            </a:outerShdw>
          </a:effectLst>
        </p:spPr>
      </p:pic>
      <p:sp>
        <p:nvSpPr>
          <p:cNvPr id="11" name="TextBox 10"/>
          <p:cNvSpPr txBox="1"/>
          <p:nvPr/>
        </p:nvSpPr>
        <p:spPr>
          <a:xfrm>
            <a:off x="6146396" y="1428252"/>
            <a:ext cx="1833339" cy="923330"/>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Cockerel laying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eggs?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Rather not ;-)</a:t>
            </a:r>
          </a:p>
        </p:txBody>
      </p:sp>
      <p:sp>
        <p:nvSpPr>
          <p:cNvPr id="2" name="Textfeld 5"/>
          <p:cNvSpPr txBox="1"/>
          <p:nvPr/>
        </p:nvSpPr>
        <p:spPr>
          <a:xfrm>
            <a:off x="11275149" y="4322132"/>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22</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8864958" y="6409233"/>
            <a:ext cx="325615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r>
              <a:rPr lang="en-GB" dirty="0">
                <a:latin typeface="Arial" panose="020B0604020202020204" pitchFamily="34" charset="0"/>
                <a:cs typeface="Arial" panose="020B0604020202020204" pitchFamily="34" charset="0"/>
              </a:rPr>
              <a:t>DOI 10.3389/fpls.2016.01747</a:t>
            </a:r>
          </a:p>
        </p:txBody>
      </p:sp>
    </p:spTree>
    <p:extLst>
      <p:ext uri="{BB962C8B-B14F-4D97-AF65-F5344CB8AC3E}">
        <p14:creationId xmlns:p14="http://schemas.microsoft.com/office/powerpoint/2010/main" val="4036754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140106" y="102768"/>
            <a:ext cx="11981010"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r>
              <a:rPr lang="en-GB" altLang="de-DE" sz="2400" dirty="0">
                <a:latin typeface="Arial" panose="020B0604020202020204" pitchFamily="34" charset="0"/>
                <a:cs typeface="Arial" panose="020B0604020202020204" pitchFamily="34" charset="0"/>
              </a:rPr>
              <a:t>A correlated response of trait Y may be the objective of a selection; then, we talk about ‘indirect’ selection. The ratio of CR(Y) </a:t>
            </a:r>
            <a:r>
              <a:rPr lang="en-GB" altLang="de-DE" sz="2400" i="1" dirty="0">
                <a:latin typeface="Arial" panose="020B0604020202020204" pitchFamily="34" charset="0"/>
                <a:cs typeface="Arial" panose="020B0604020202020204" pitchFamily="34" charset="0"/>
              </a:rPr>
              <a:t>versus</a:t>
            </a:r>
            <a:r>
              <a:rPr lang="en-GB" altLang="de-DE" sz="2400" dirty="0">
                <a:latin typeface="Arial" panose="020B0604020202020204" pitchFamily="34" charset="0"/>
                <a:cs typeface="Arial" panose="020B0604020202020204" pitchFamily="34" charset="0"/>
              </a:rPr>
              <a:t> R(Y) tells the relative efficiency of Indirect </a:t>
            </a:r>
            <a:r>
              <a:rPr lang="en-GB" altLang="de-DE" sz="2400" i="1" dirty="0">
                <a:latin typeface="Arial" panose="020B0604020202020204" pitchFamily="34" charset="0"/>
                <a:cs typeface="Arial" panose="020B0604020202020204" pitchFamily="34" charset="0"/>
              </a:rPr>
              <a:t>vs</a:t>
            </a:r>
            <a:r>
              <a:rPr lang="en-GB" altLang="de-DE" sz="2400" dirty="0">
                <a:latin typeface="Arial" panose="020B0604020202020204" pitchFamily="34" charset="0"/>
                <a:cs typeface="Arial" panose="020B0604020202020204" pitchFamily="34" charset="0"/>
              </a:rPr>
              <a:t>. Direct selection, CR/R.</a:t>
            </a:r>
          </a:p>
        </p:txBody>
      </p:sp>
      <p:pic>
        <p:nvPicPr>
          <p:cNvPr id="8" name="Picture 7"/>
          <p:cNvPicPr>
            <a:picLocks noChangeAspect="1"/>
          </p:cNvPicPr>
          <p:nvPr/>
        </p:nvPicPr>
        <p:blipFill>
          <a:blip r:embed="rId2"/>
          <a:stretch>
            <a:fillRect/>
          </a:stretch>
        </p:blipFill>
        <p:spPr>
          <a:xfrm>
            <a:off x="140106" y="1536704"/>
            <a:ext cx="5905500" cy="2333625"/>
          </a:xfrm>
          <a:prstGeom prst="rect">
            <a:avLst/>
          </a:prstGeom>
          <a:effectLst>
            <a:outerShdw blurRad="50800" dist="38100" dir="2700000" algn="tl" rotWithShape="0">
              <a:prstClr val="black">
                <a:alpha val="40000"/>
              </a:prstClr>
            </a:outerShdw>
          </a:effectLst>
        </p:spPr>
      </p:pic>
      <p:sp>
        <p:nvSpPr>
          <p:cNvPr id="11" name="TextBox 10"/>
          <p:cNvSpPr txBox="1"/>
          <p:nvPr/>
        </p:nvSpPr>
        <p:spPr>
          <a:xfrm>
            <a:off x="140106" y="4178364"/>
            <a:ext cx="5905499"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Pure lines telling their Breeding Value?</a:t>
            </a:r>
          </a:p>
          <a:p>
            <a:r>
              <a:rPr lang="en-GB" dirty="0">
                <a:latin typeface="Arial" panose="020B0604020202020204" pitchFamily="34" charset="0"/>
                <a:cs typeface="Arial" panose="020B0604020202020204" pitchFamily="34" charset="0"/>
              </a:rPr>
              <a:t>Selection for </a:t>
            </a:r>
            <a:r>
              <a:rPr lang="en-GB" i="1" dirty="0">
                <a:latin typeface="Arial" panose="020B0604020202020204" pitchFamily="34" charset="0"/>
                <a:cs typeface="Arial" panose="020B0604020202020204" pitchFamily="34" charset="0"/>
              </a:rPr>
              <a:t>per se </a:t>
            </a:r>
            <a:r>
              <a:rPr lang="en-GB" dirty="0">
                <a:latin typeface="Arial" panose="020B0604020202020204" pitchFamily="34" charset="0"/>
                <a:cs typeface="Arial" panose="020B0604020202020204" pitchFamily="34" charset="0"/>
              </a:rPr>
              <a:t>performance of inbred lines and hoping for Gain in performance of  cross-bred offspring of selected lines is indirect selection (exploit the genetic correlation between homozygous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 se </a:t>
            </a:r>
            <a:r>
              <a:rPr lang="en-GB" dirty="0">
                <a:latin typeface="Arial" panose="020B0604020202020204" pitchFamily="34" charset="0"/>
                <a:cs typeface="Arial" panose="020B0604020202020204" pitchFamily="34" charset="0"/>
              </a:rPr>
              <a:t>and outbred offspring). Just like a cockerel itself does not lay eggs, an inbred line itself (</a:t>
            </a:r>
            <a:r>
              <a:rPr lang="en-GB" i="1" dirty="0">
                <a:latin typeface="Arial" panose="020B0604020202020204" pitchFamily="34" charset="0"/>
                <a:cs typeface="Arial" panose="020B0604020202020204" pitchFamily="34" charset="0"/>
              </a:rPr>
              <a:t>per se</a:t>
            </a:r>
            <a:r>
              <a:rPr lang="en-GB" dirty="0">
                <a:latin typeface="Arial" panose="020B0604020202020204" pitchFamily="34" charset="0"/>
                <a:cs typeface="Arial" panose="020B0604020202020204" pitchFamily="34" charset="0"/>
              </a:rPr>
              <a:t>) does not display heterotic performance and, hence not GCA (and not Breeding Value). Still, </a:t>
            </a:r>
            <a:r>
              <a:rPr lang="en-GB" i="1" dirty="0">
                <a:latin typeface="Arial" panose="020B0604020202020204" pitchFamily="34" charset="0"/>
                <a:cs typeface="Arial" panose="020B0604020202020204" pitchFamily="34" charset="0"/>
              </a:rPr>
              <a:t>per se </a:t>
            </a:r>
            <a:r>
              <a:rPr lang="en-GB" dirty="0">
                <a:latin typeface="Arial" panose="020B0604020202020204" pitchFamily="34" charset="0"/>
                <a:cs typeface="Arial" panose="020B0604020202020204" pitchFamily="34" charset="0"/>
              </a:rPr>
              <a:t>and GCA are correlated.</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386" y="1442301"/>
            <a:ext cx="5250730" cy="5250730"/>
          </a:xfrm>
          <a:prstGeom prst="rect">
            <a:avLst/>
          </a:prstGeom>
          <a:effectLst>
            <a:outerShdw blurRad="50800" dist="38100" dir="2700000" algn="tl" rotWithShape="0">
              <a:prstClr val="black">
                <a:alpha val="40000"/>
              </a:prstClr>
            </a:outerShdw>
          </a:effectLst>
        </p:spPr>
      </p:pic>
      <p:sp>
        <p:nvSpPr>
          <p:cNvPr id="2" name="Textfeld 5"/>
          <p:cNvSpPr txBox="1"/>
          <p:nvPr/>
        </p:nvSpPr>
        <p:spPr>
          <a:xfrm>
            <a:off x="0" y="3562681"/>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23</a:t>
            </a:fld>
            <a:endParaRPr lang="en-GB" sz="2400" dirty="0">
              <a:latin typeface="Arial" panose="020B0604020202020204" pitchFamily="34" charset="0"/>
              <a:cs typeface="Arial" panose="020B0604020202020204" pitchFamily="34" charset="0"/>
            </a:endParaRPr>
          </a:p>
        </p:txBody>
      </p:sp>
      <p:sp>
        <p:nvSpPr>
          <p:cNvPr id="7" name="Left-Right Arrow 6"/>
          <p:cNvSpPr/>
          <p:nvPr/>
        </p:nvSpPr>
        <p:spPr>
          <a:xfrm>
            <a:off x="6045605" y="5467547"/>
            <a:ext cx="930229" cy="560895"/>
          </a:xfrm>
          <a:prstGeom prst="leftRightArrow">
            <a:avLst/>
          </a:prstGeom>
          <a:solidFill>
            <a:schemeClr val="bg1">
              <a:lumMod val="95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6861591" y="1154593"/>
            <a:ext cx="5250731"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r>
              <a:rPr lang="en-GB" dirty="0">
                <a:latin typeface="Arial" panose="020B0604020202020204" pitchFamily="34" charset="0"/>
                <a:cs typeface="Arial" panose="020B0604020202020204" pitchFamily="34" charset="0"/>
              </a:rPr>
              <a:t> ... with optimism about cob size of inbreds ;-)</a:t>
            </a:r>
          </a:p>
        </p:txBody>
      </p:sp>
      <p:sp>
        <p:nvSpPr>
          <p:cNvPr id="10" name="TextBox 9">
            <a:extLst>
              <a:ext uri="{FF2B5EF4-FFF2-40B4-BE49-F238E27FC236}">
                <a16:creationId xmlns:a16="http://schemas.microsoft.com/office/drawing/2014/main" id="{B6DBE764-6C41-4EE5-A8C1-C353395373DA}"/>
              </a:ext>
            </a:extLst>
          </p:cNvPr>
          <p:cNvSpPr txBox="1"/>
          <p:nvPr/>
        </p:nvSpPr>
        <p:spPr>
          <a:xfrm>
            <a:off x="5671088" y="6401398"/>
            <a:ext cx="5250730" cy="3693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altLang="de-DE" sz="1800" dirty="0">
                <a:latin typeface="Arial" panose="020B0604020202020204" pitchFamily="34" charset="0"/>
                <a:cs typeface="Arial" panose="020B0604020202020204" pitchFamily="34" charset="0"/>
              </a:rPr>
              <a:t>See UNPLAB-QuGen_Ch-6[</a:t>
            </a:r>
            <a:r>
              <a:rPr lang="en-GB" altLang="de-DE" sz="1800" dirty="0" err="1">
                <a:latin typeface="Arial" panose="020B0604020202020204" pitchFamily="34" charset="0"/>
                <a:cs typeface="Arial" panose="020B0604020202020204" pitchFamily="34" charset="0"/>
              </a:rPr>
              <a:t>StatMod</a:t>
            </a:r>
            <a:r>
              <a:rPr lang="en-GB" altLang="de-DE" sz="1800" dirty="0">
                <a:latin typeface="Arial" panose="020B0604020202020204" pitchFamily="34" charset="0"/>
                <a:cs typeface="Arial" panose="020B0604020202020204" pitchFamily="34" charset="0"/>
              </a:rPr>
              <a:t> I] page 24 ff.</a:t>
            </a:r>
            <a:endParaRPr lang="en-GB" dirty="0"/>
          </a:p>
        </p:txBody>
      </p:sp>
    </p:spTree>
    <p:extLst>
      <p:ext uri="{BB962C8B-B14F-4D97-AF65-F5344CB8AC3E}">
        <p14:creationId xmlns:p14="http://schemas.microsoft.com/office/powerpoint/2010/main" val="308876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500" y="1425388"/>
            <a:ext cx="8730876" cy="5380225"/>
            <a:chOff x="63500" y="1425388"/>
            <a:chExt cx="8730876" cy="5380225"/>
          </a:xfrm>
        </p:grpSpPr>
        <p:sp>
          <p:nvSpPr>
            <p:cNvPr id="5" name="Rectangle 4"/>
            <p:cNvSpPr/>
            <p:nvPr/>
          </p:nvSpPr>
          <p:spPr>
            <a:xfrm>
              <a:off x="72000" y="1425388"/>
              <a:ext cx="8722376" cy="5298141"/>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530045985"/>
                </p:ext>
              </p:extLst>
            </p:nvPr>
          </p:nvGraphicFramePr>
          <p:xfrm>
            <a:off x="63500" y="1582738"/>
            <a:ext cx="8664575" cy="5222875"/>
          </p:xfrm>
          <a:graphic>
            <a:graphicData uri="http://schemas.openxmlformats.org/presentationml/2006/ole">
              <mc:AlternateContent xmlns:mc="http://schemas.openxmlformats.org/markup-compatibility/2006">
                <mc:Choice xmlns:v="urn:schemas-microsoft-com:vml" Requires="v">
                  <p:oleObj spid="_x0000_s8357" name="Document" r:id="rId3" imgW="8664936" imgH="5222373" progId="Word.Document.12">
                    <p:link updateAutomatic="1"/>
                  </p:oleObj>
                </mc:Choice>
                <mc:Fallback>
                  <p:oleObj name="Document" r:id="rId3" imgW="8664936" imgH="5222373" progId="Word.Document.12">
                    <p:link updateAutomatic="1"/>
                    <p:pic>
                      <p:nvPicPr>
                        <p:cNvPr id="0" name=""/>
                        <p:cNvPicPr/>
                        <p:nvPr/>
                      </p:nvPicPr>
                      <p:blipFill>
                        <a:blip r:embed="rId4"/>
                        <a:stretch>
                          <a:fillRect/>
                        </a:stretch>
                      </p:blipFill>
                      <p:spPr>
                        <a:xfrm>
                          <a:off x="63500" y="1582738"/>
                          <a:ext cx="8664575" cy="5222875"/>
                        </a:xfrm>
                        <a:prstGeom prst="rect">
                          <a:avLst/>
                        </a:prstGeom>
                      </p:spPr>
                    </p:pic>
                  </p:oleObj>
                </mc:Fallback>
              </mc:AlternateContent>
            </a:graphicData>
          </a:graphic>
        </p:graphicFrame>
      </p:grpSp>
      <p:sp>
        <p:nvSpPr>
          <p:cNvPr id="4" name="TextBox 3"/>
          <p:cNvSpPr txBox="1"/>
          <p:nvPr/>
        </p:nvSpPr>
        <p:spPr>
          <a:xfrm>
            <a:off x="72000" y="36000"/>
            <a:ext cx="12023629"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Select under conventional conditions; realize gain under organic conditions. See ~49%  efficiency of this kind of indirect selection; that is not really much. This analysis could speak in favour of a </a:t>
            </a:r>
            <a:r>
              <a:rPr lang="en-GB" sz="2400" dirty="0">
                <a:solidFill>
                  <a:srgbClr val="0000FF"/>
                </a:solidFill>
                <a:latin typeface="Arial" panose="020B0604020202020204" pitchFamily="34" charset="0"/>
                <a:cs typeface="Arial" panose="020B0604020202020204" pitchFamily="34" charset="0"/>
              </a:rPr>
              <a:t>separate organic breeding program.</a:t>
            </a:r>
          </a:p>
        </p:txBody>
      </p:sp>
      <p:sp>
        <p:nvSpPr>
          <p:cNvPr id="10" name="TextBox 9"/>
          <p:cNvSpPr txBox="1"/>
          <p:nvPr/>
        </p:nvSpPr>
        <p:spPr>
          <a:xfrm>
            <a:off x="8915400" y="4692204"/>
            <a:ext cx="3180229" cy="2031325"/>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Conventional farming</a:t>
            </a:r>
            <a:r>
              <a:rPr lang="en-GB" dirty="0">
                <a:latin typeface="Arial" panose="020B0604020202020204" pitchFamily="34" charset="0"/>
                <a:cs typeface="Arial" panose="020B0604020202020204" pitchFamily="34" charset="0"/>
              </a:rPr>
              <a:t>, including mineral fertilizer and chemical pesticides, and </a:t>
            </a:r>
            <a:r>
              <a:rPr lang="en-GB" dirty="0">
                <a:solidFill>
                  <a:srgbClr val="2A54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Organic farming</a:t>
            </a:r>
            <a:r>
              <a:rPr lang="en-GB" dirty="0">
                <a:latin typeface="Arial" panose="020B0604020202020204" pitchFamily="34" charset="0"/>
                <a:cs typeface="Arial" panose="020B0604020202020204" pitchFamily="34" charset="0"/>
              </a:rPr>
              <a:t>, avoiding chemical input (Differences are more than this: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https://www.fibl.org/en).</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24</a:t>
            </a:fld>
            <a:endParaRPr lang="en-GB" sz="2400"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15400" y="1425388"/>
            <a:ext cx="3180229" cy="1355912"/>
          </a:xfrm>
          <a:prstGeom prst="rect">
            <a:avLst/>
          </a:prstGeom>
          <a:effectLst>
            <a:outerShdw blurRad="50800" dist="38100" dir="2700000" algn="tl" rotWithShape="0">
              <a:prstClr val="black">
                <a:alpha val="40000"/>
              </a:prstClr>
            </a:outerShdw>
          </a:effectLst>
        </p:spPr>
      </p:pic>
      <p:sp>
        <p:nvSpPr>
          <p:cNvPr id="12" name="TextBox 11"/>
          <p:cNvSpPr txBox="1"/>
          <p:nvPr/>
        </p:nvSpPr>
        <p:spPr>
          <a:xfrm>
            <a:off x="8947506" y="2777901"/>
            <a:ext cx="824516"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latin typeface="Arial" panose="020B0604020202020204" pitchFamily="34" charset="0"/>
                <a:cs typeface="Arial" panose="020B0604020202020204" pitchFamily="34" charset="0"/>
              </a:rPr>
              <a:t>© WL</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092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201" y="1176388"/>
            <a:ext cx="12013281" cy="5598461"/>
          </a:xfrm>
          <a:prstGeom prst="rect">
            <a:avLst/>
          </a:prstGeom>
          <a:effectLst>
            <a:outerShdw blurRad="50800" dist="38100" dir="2700000" algn="tl" rotWithShape="0">
              <a:prstClr val="black">
                <a:alpha val="40000"/>
              </a:prstClr>
            </a:outerShdw>
          </a:effectLst>
        </p:spPr>
      </p:pic>
      <p:sp>
        <p:nvSpPr>
          <p:cNvPr id="3" name="TextBox 2"/>
          <p:cNvSpPr txBox="1"/>
          <p:nvPr/>
        </p:nvSpPr>
        <p:spPr>
          <a:xfrm>
            <a:off x="101200" y="61275"/>
            <a:ext cx="12013281" cy="83099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Breeding without the support from genomic tools such as DNA-markers is outdated and probably not competitive. Here: SNPs from an Axiom Chip (Link et al., 2014).</a:t>
            </a:r>
          </a:p>
        </p:txBody>
      </p:sp>
      <p:sp>
        <p:nvSpPr>
          <p:cNvPr id="4" name="Textfeld 5">
            <a:extLst>
              <a:ext uri="{FF2B5EF4-FFF2-40B4-BE49-F238E27FC236}">
                <a16:creationId xmlns:a16="http://schemas.microsoft.com/office/drawing/2014/main" id="{66726BDE-10A5-4DFF-A198-13DE637416E2}"/>
              </a:ext>
            </a:extLst>
          </p:cNvPr>
          <p:cNvSpPr txBox="1"/>
          <p:nvPr/>
        </p:nvSpPr>
        <p:spPr>
          <a:xfrm>
            <a:off x="11323803" y="635221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25</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449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348" y="1315616"/>
            <a:ext cx="12013281" cy="369332"/>
          </a:xfrm>
          <a:prstGeom prst="rect">
            <a:avLst/>
          </a:prstGeom>
          <a:noFill/>
        </p:spPr>
        <p:txBody>
          <a:bodyPr wrap="square" rtlCol="0">
            <a:spAutoFit/>
          </a:bodyPr>
          <a:lstStyle/>
          <a:p>
            <a:endParaRPr lang="en-GB" dirty="0"/>
          </a:p>
        </p:txBody>
      </p:sp>
      <p:grpSp>
        <p:nvGrpSpPr>
          <p:cNvPr id="8" name="Group 7"/>
          <p:cNvGrpSpPr/>
          <p:nvPr/>
        </p:nvGrpSpPr>
        <p:grpSpPr>
          <a:xfrm>
            <a:off x="71438" y="5570376"/>
            <a:ext cx="12024190" cy="1652749"/>
            <a:chOff x="71438" y="5570376"/>
            <a:chExt cx="12024190" cy="1652749"/>
          </a:xfrm>
        </p:grpSpPr>
        <p:sp>
          <p:nvSpPr>
            <p:cNvPr id="11" name="Rectangle 10"/>
            <p:cNvSpPr/>
            <p:nvPr/>
          </p:nvSpPr>
          <p:spPr>
            <a:xfrm>
              <a:off x="82347" y="5570376"/>
              <a:ext cx="12013281" cy="122950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5" name="Object 4"/>
            <p:cNvGraphicFramePr>
              <a:graphicFrameLocks noChangeAspect="1"/>
            </p:cNvGraphicFramePr>
            <p:nvPr>
              <p:extLst>
                <p:ext uri="{D42A27DB-BD31-4B8C-83A1-F6EECF244321}">
                  <p14:modId xmlns:p14="http://schemas.microsoft.com/office/powerpoint/2010/main" val="805225127"/>
                </p:ext>
              </p:extLst>
            </p:nvPr>
          </p:nvGraphicFramePr>
          <p:xfrm>
            <a:off x="71438" y="5637213"/>
            <a:ext cx="11610975" cy="1585912"/>
          </p:xfrm>
          <a:graphic>
            <a:graphicData uri="http://schemas.openxmlformats.org/presentationml/2006/ole">
              <mc:AlternateContent xmlns:mc="http://schemas.openxmlformats.org/markup-compatibility/2006">
                <mc:Choice xmlns:v="urn:schemas-microsoft-com:vml" Requires="v">
                  <p:oleObj spid="_x0000_s12369" name="Document" r:id="rId3" imgW="8616761" imgH="1175896" progId="Word.Document.12">
                    <p:link updateAutomatic="1"/>
                  </p:oleObj>
                </mc:Choice>
                <mc:Fallback>
                  <p:oleObj name="Document" r:id="rId3" imgW="8616761" imgH="1175896" progId="Word.Document.12">
                    <p:link updateAutomatic="1"/>
                    <p:pic>
                      <p:nvPicPr>
                        <p:cNvPr id="5" name="Object 4"/>
                        <p:cNvPicPr/>
                        <p:nvPr/>
                      </p:nvPicPr>
                      <p:blipFill>
                        <a:blip r:embed="rId4"/>
                        <a:stretch>
                          <a:fillRect/>
                        </a:stretch>
                      </p:blipFill>
                      <p:spPr>
                        <a:xfrm>
                          <a:off x="71438" y="5637213"/>
                          <a:ext cx="11610975" cy="1585912"/>
                        </a:xfrm>
                        <a:prstGeom prst="rect">
                          <a:avLst/>
                        </a:prstGeom>
                      </p:spPr>
                    </p:pic>
                  </p:oleObj>
                </mc:Fallback>
              </mc:AlternateContent>
            </a:graphicData>
          </a:graphic>
        </p:graphicFrame>
      </p:grpSp>
      <p:sp>
        <p:nvSpPr>
          <p:cNvPr id="2" name="Textfeld 5"/>
          <p:cNvSpPr txBox="1"/>
          <p:nvPr/>
        </p:nvSpPr>
        <p:spPr>
          <a:xfrm>
            <a:off x="11323803" y="635221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26</a:t>
            </a:fld>
            <a:endParaRPr lang="en-GB" sz="2400" dirty="0">
              <a:latin typeface="Arial" panose="020B0604020202020204" pitchFamily="34" charset="0"/>
              <a:cs typeface="Arial" panose="020B0604020202020204" pitchFamily="34" charset="0"/>
            </a:endParaRPr>
          </a:p>
        </p:txBody>
      </p:sp>
      <p:sp>
        <p:nvSpPr>
          <p:cNvPr id="7" name="TextBox 6"/>
          <p:cNvSpPr txBox="1"/>
          <p:nvPr/>
        </p:nvSpPr>
        <p:spPr>
          <a:xfrm>
            <a:off x="82347" y="1747612"/>
            <a:ext cx="10826658" cy="369331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Below: SNP marker allele T was associated with an increase of freezing symptoms, marker allele G was associated with an decrease (‚</a:t>
            </a:r>
            <a:r>
              <a:rPr lang="en-GB" dirty="0">
                <a:solidFill>
                  <a:srgbClr val="0000FF"/>
                </a:solidFill>
                <a:latin typeface="Arial" panose="020B0604020202020204" pitchFamily="34" charset="0"/>
                <a:cs typeface="Arial" panose="020B0604020202020204" pitchFamily="34" charset="0"/>
              </a:rPr>
              <a:t>effect</a:t>
            </a:r>
            <a:r>
              <a:rPr lang="en-GB" dirty="0">
                <a:latin typeface="Arial" panose="020B0604020202020204" pitchFamily="34" charset="0"/>
                <a:cs typeface="Arial" panose="020B0604020202020204" pitchFamily="34" charset="0"/>
              </a:rPr>
              <a:t>‘ of marker was significant). A marker-assisted selection would kick out the T:T (homozygous T) lines and keep the G:G lines in the investigated panel, thereby slightly reducing the freezing symptom average of the here-</a:t>
            </a:r>
            <a:r>
              <a:rPr lang="en-GB" dirty="0" err="1">
                <a:latin typeface="Arial" panose="020B0604020202020204" pitchFamily="34" charset="0"/>
                <a:cs typeface="Arial" panose="020B0604020202020204" pitchFamily="34" charset="0"/>
              </a:rPr>
              <a:t>analyzed</a:t>
            </a:r>
            <a:r>
              <a:rPr lang="en-GB" dirty="0">
                <a:latin typeface="Arial" panose="020B0604020202020204" pitchFamily="34" charset="0"/>
                <a:cs typeface="Arial" panose="020B0604020202020204" pitchFamily="34" charset="0"/>
              </a:rPr>
              <a:t> material. </a:t>
            </a:r>
          </a:p>
          <a:p>
            <a:r>
              <a:rPr lang="en-GB" dirty="0">
                <a:solidFill>
                  <a:srgbClr val="0000FF"/>
                </a:solidFill>
                <a:latin typeface="Arial" panose="020B0604020202020204" pitchFamily="34" charset="0"/>
                <a:cs typeface="Arial" panose="020B0604020202020204" pitchFamily="34" charset="0"/>
              </a:rPr>
              <a:t>This can be looked at as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indirect</a:t>
            </a:r>
            <a:r>
              <a:rPr lang="en-GB" dirty="0">
                <a:solidFill>
                  <a:srgbClr val="0000FF"/>
                </a:solidFill>
                <a:latin typeface="Arial" panose="020B0604020202020204" pitchFamily="34" charset="0"/>
                <a:cs typeface="Arial" panose="020B0604020202020204" pitchFamily="34" charset="0"/>
              </a:rPr>
              <a:t> or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GB" dirty="0">
                <a:solidFill>
                  <a:srgbClr val="0000FF"/>
                </a:solidFill>
                <a:latin typeface="Arial" panose="020B0604020202020204" pitchFamily="34" charset="0"/>
                <a:cs typeface="Arial" panose="020B0604020202020204" pitchFamily="34" charset="0"/>
              </a:rPr>
              <a:t> gain from selection. </a:t>
            </a:r>
          </a:p>
          <a:p>
            <a:r>
              <a:rPr lang="en-GB" dirty="0">
                <a:solidFill>
                  <a:schemeClr val="bg1"/>
                </a:solidFill>
                <a:latin typeface="Arial" panose="020B0604020202020204" pitchFamily="34" charset="0"/>
                <a:cs typeface="Arial" panose="020B0604020202020204" pitchFamily="34" charset="0"/>
              </a:rPr>
              <a:t>Direct selection in favour of DNA-marker allele G. Selection can fully remove allele T from the panel. The indirect effect is a slight increase of freezing tolerance. Scale of symptom was 8-72; effect of this marker on phenotype was 5.964 scale units. We expect an improvement of the panel mean of 35.5 down to a smaller symptom value of 34.9. The improvement is small; and it is over-estimated, because this SNP effect was estimated from phenotypic data (h² &lt; 1). When applying the marker, you must in addition expect shrinkage and loss because between selection and realization meiosis may cause decay of initial LD between marker locus and QTL. There is more (epistasis, epigenetics ...)</a:t>
            </a:r>
          </a:p>
          <a:p>
            <a:r>
              <a:rPr lang="en-GB" dirty="0">
                <a:solidFill>
                  <a:schemeClr val="tx1">
                    <a:lumMod val="50000"/>
                    <a:lumOff val="50000"/>
                  </a:schemeClr>
                </a:solidFill>
                <a:latin typeface="Arial" panose="020B0604020202020204" pitchFamily="34" charset="0"/>
                <a:cs typeface="Arial" panose="020B0604020202020204" pitchFamily="34" charset="0"/>
              </a:rPr>
              <a:t>See again UNPLAB-PopGen_Ch-9[LD I] and UNPLAB-PopGen_Ch-10[LD II]. </a:t>
            </a:r>
          </a:p>
        </p:txBody>
      </p:sp>
      <p:pic>
        <p:nvPicPr>
          <p:cNvPr id="9" name="Picture 8"/>
          <p:cNvPicPr>
            <a:picLocks noChangeAspect="1"/>
          </p:cNvPicPr>
          <p:nvPr/>
        </p:nvPicPr>
        <p:blipFill>
          <a:blip r:embed="rId5"/>
          <a:stretch>
            <a:fillRect/>
          </a:stretch>
        </p:blipFill>
        <p:spPr>
          <a:xfrm>
            <a:off x="11006354" y="36000"/>
            <a:ext cx="1099621" cy="5466349"/>
          </a:xfrm>
          <a:prstGeom prst="rect">
            <a:avLst/>
          </a:prstGeom>
          <a:effectLst>
            <a:outerShdw blurRad="76200" sx="103000" sy="103000" algn="ctr" rotWithShape="0">
              <a:srgbClr val="0000FF">
                <a:alpha val="40000"/>
              </a:srgbClr>
            </a:outerShdw>
          </a:effectLst>
        </p:spPr>
      </p:pic>
      <p:sp>
        <p:nvSpPr>
          <p:cNvPr id="4" name="TextBox 3"/>
          <p:cNvSpPr txBox="1"/>
          <p:nvPr/>
        </p:nvSpPr>
        <p:spPr>
          <a:xfrm>
            <a:off x="72000" y="36000"/>
            <a:ext cx="10837005"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Marker-assisted Selection exploits knowledge of the linkage phase between a </a:t>
            </a: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Marker allele, such as Vf_Mt3g086600-G</a:t>
            </a:r>
            <a:r>
              <a:rPr lang="en-GB" sz="2400" dirty="0">
                <a:latin typeface="Arial" panose="020B0604020202020204" pitchFamily="34" charset="0"/>
                <a:cs typeface="Arial" panose="020B0604020202020204" pitchFamily="34" charset="0"/>
              </a:rPr>
              <a:t>, and a </a:t>
            </a:r>
            <a:r>
              <a:rPr lang="en-GB" sz="2400" dirty="0">
                <a:solidFill>
                  <a:srgbClr val="2A54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favourable allele at a so-far unknown QTL</a:t>
            </a:r>
            <a:r>
              <a:rPr lang="en-GB" sz="2400" dirty="0">
                <a:latin typeface="Arial" panose="020B0604020202020204" pitchFamily="34" charset="0"/>
                <a:cs typeface="Arial" panose="020B0604020202020204" pitchFamily="34" charset="0"/>
              </a:rPr>
              <a:t>. Selecting for the ‘good’ marker allele (‘</a:t>
            </a: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 and so indirectly enrich the favourable QTL allele in the population.</a:t>
            </a:r>
            <a:endParaRPr lang="en-GB" sz="24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6046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00" y="36000"/>
            <a:ext cx="10837005"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Marker-assisted Selection exploits knowledge of the linkage phase between a </a:t>
            </a: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Marker allele, such as Vf_Mt3g086600-G</a:t>
            </a:r>
            <a:r>
              <a:rPr lang="en-GB" sz="2400" dirty="0">
                <a:latin typeface="Arial" panose="020B0604020202020204" pitchFamily="34" charset="0"/>
                <a:cs typeface="Arial" panose="020B0604020202020204" pitchFamily="34" charset="0"/>
              </a:rPr>
              <a:t>, and a </a:t>
            </a:r>
            <a:r>
              <a:rPr lang="en-GB" sz="2400" dirty="0">
                <a:solidFill>
                  <a:srgbClr val="2A54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favourable allele at a so-far unknown QTL</a:t>
            </a:r>
            <a:r>
              <a:rPr lang="en-GB" sz="2400" dirty="0">
                <a:latin typeface="Arial" panose="020B0604020202020204" pitchFamily="34" charset="0"/>
                <a:cs typeface="Arial" panose="020B0604020202020204" pitchFamily="34" charset="0"/>
              </a:rPr>
              <a:t>. Selecting for the ‘good’ marker allele (‘</a:t>
            </a:r>
            <a:r>
              <a:rPr lang="en-GB" sz="24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latin typeface="Arial" panose="020B0604020202020204" pitchFamily="34" charset="0"/>
                <a:cs typeface="Arial" panose="020B0604020202020204" pitchFamily="34" charset="0"/>
              </a:rPr>
              <a:t>’) and so indirectly enrich the favourable QTL allele in the population.</a:t>
            </a:r>
            <a:endParaRPr lang="en-GB" sz="2400" dirty="0">
              <a:solidFill>
                <a:srgbClr val="0000FF"/>
              </a:solidFill>
              <a:latin typeface="Arial" panose="020B0604020202020204" pitchFamily="34" charset="0"/>
              <a:cs typeface="Arial" panose="020B0604020202020204" pitchFamily="34" charset="0"/>
            </a:endParaRPr>
          </a:p>
        </p:txBody>
      </p:sp>
      <p:sp>
        <p:nvSpPr>
          <p:cNvPr id="3" name="TextBox 2"/>
          <p:cNvSpPr txBox="1"/>
          <p:nvPr/>
        </p:nvSpPr>
        <p:spPr>
          <a:xfrm>
            <a:off x="82348" y="1315616"/>
            <a:ext cx="12013281" cy="369332"/>
          </a:xfrm>
          <a:prstGeom prst="rect">
            <a:avLst/>
          </a:prstGeom>
          <a:noFill/>
        </p:spPr>
        <p:txBody>
          <a:bodyPr wrap="square" rtlCol="0">
            <a:spAutoFit/>
          </a:bodyPr>
          <a:lstStyle/>
          <a:p>
            <a:endParaRPr lang="en-GB" dirty="0"/>
          </a:p>
        </p:txBody>
      </p:sp>
      <p:grpSp>
        <p:nvGrpSpPr>
          <p:cNvPr id="8" name="Group 7"/>
          <p:cNvGrpSpPr/>
          <p:nvPr/>
        </p:nvGrpSpPr>
        <p:grpSpPr>
          <a:xfrm>
            <a:off x="71438" y="5570376"/>
            <a:ext cx="12024190" cy="1652749"/>
            <a:chOff x="71438" y="5570376"/>
            <a:chExt cx="12024190" cy="1652749"/>
          </a:xfrm>
        </p:grpSpPr>
        <p:sp>
          <p:nvSpPr>
            <p:cNvPr id="11" name="Rectangle 10"/>
            <p:cNvSpPr/>
            <p:nvPr/>
          </p:nvSpPr>
          <p:spPr>
            <a:xfrm>
              <a:off x="82347" y="5570376"/>
              <a:ext cx="12013281" cy="122950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5" name="Object 4"/>
            <p:cNvGraphicFramePr>
              <a:graphicFrameLocks noChangeAspect="1"/>
            </p:cNvGraphicFramePr>
            <p:nvPr>
              <p:extLst>
                <p:ext uri="{D42A27DB-BD31-4B8C-83A1-F6EECF244321}">
                  <p14:modId xmlns:p14="http://schemas.microsoft.com/office/powerpoint/2010/main" val="1132023029"/>
                </p:ext>
              </p:extLst>
            </p:nvPr>
          </p:nvGraphicFramePr>
          <p:xfrm>
            <a:off x="71438" y="5637213"/>
            <a:ext cx="11610975" cy="1585912"/>
          </p:xfrm>
          <a:graphic>
            <a:graphicData uri="http://schemas.openxmlformats.org/presentationml/2006/ole">
              <mc:AlternateContent xmlns:mc="http://schemas.openxmlformats.org/markup-compatibility/2006">
                <mc:Choice xmlns:v="urn:schemas-microsoft-com:vml" Requires="v">
                  <p:oleObj spid="_x0000_s10402" name="Document" r:id="rId3" imgW="8616761" imgH="1175896" progId="Word.Document.12">
                    <p:link updateAutomatic="1"/>
                  </p:oleObj>
                </mc:Choice>
                <mc:Fallback>
                  <p:oleObj name="Document" r:id="rId3" imgW="8616761" imgH="1175896" progId="Word.Document.12">
                    <p:link updateAutomatic="1"/>
                    <p:pic>
                      <p:nvPicPr>
                        <p:cNvPr id="0" name=""/>
                        <p:cNvPicPr/>
                        <p:nvPr/>
                      </p:nvPicPr>
                      <p:blipFill>
                        <a:blip r:embed="rId4"/>
                        <a:stretch>
                          <a:fillRect/>
                        </a:stretch>
                      </p:blipFill>
                      <p:spPr>
                        <a:xfrm>
                          <a:off x="71438" y="5637213"/>
                          <a:ext cx="11610975" cy="1585912"/>
                        </a:xfrm>
                        <a:prstGeom prst="rect">
                          <a:avLst/>
                        </a:prstGeom>
                      </p:spPr>
                    </p:pic>
                  </p:oleObj>
                </mc:Fallback>
              </mc:AlternateContent>
            </a:graphicData>
          </a:graphic>
        </p:graphicFrame>
      </p:grpSp>
      <p:sp>
        <p:nvSpPr>
          <p:cNvPr id="2" name="Textfeld 5"/>
          <p:cNvSpPr txBox="1"/>
          <p:nvPr/>
        </p:nvSpPr>
        <p:spPr>
          <a:xfrm>
            <a:off x="11323803" y="635221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27</a:t>
            </a:fld>
            <a:endParaRPr lang="en-GB" sz="2400" dirty="0">
              <a:latin typeface="Arial" panose="020B0604020202020204" pitchFamily="34" charset="0"/>
              <a:cs typeface="Arial" panose="020B0604020202020204" pitchFamily="34" charset="0"/>
            </a:endParaRPr>
          </a:p>
        </p:txBody>
      </p:sp>
      <p:sp>
        <p:nvSpPr>
          <p:cNvPr id="7" name="TextBox 6"/>
          <p:cNvSpPr txBox="1"/>
          <p:nvPr/>
        </p:nvSpPr>
        <p:spPr>
          <a:xfrm>
            <a:off x="82347" y="1747612"/>
            <a:ext cx="10826658" cy="369331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Below: SNP marker allele T was associated with an increase of freezing symptoms, marker allele G was associated with an decrease (‚</a:t>
            </a:r>
            <a:r>
              <a:rPr lang="en-GB" dirty="0">
                <a:solidFill>
                  <a:srgbClr val="0000FF"/>
                </a:solidFill>
                <a:latin typeface="Arial" panose="020B0604020202020204" pitchFamily="34" charset="0"/>
                <a:cs typeface="Arial" panose="020B0604020202020204" pitchFamily="34" charset="0"/>
              </a:rPr>
              <a:t>effect</a:t>
            </a:r>
            <a:r>
              <a:rPr lang="en-GB" dirty="0">
                <a:solidFill>
                  <a:schemeClr val="tx1">
                    <a:lumMod val="50000"/>
                    <a:lumOff val="50000"/>
                  </a:schemeClr>
                </a:solidFill>
                <a:latin typeface="Arial" panose="020B0604020202020204" pitchFamily="34" charset="0"/>
                <a:cs typeface="Arial" panose="020B0604020202020204" pitchFamily="34" charset="0"/>
              </a:rPr>
              <a:t>‘ of marker was significant). A marker-assisted selection would kick out the T:T (homozygous T) genotypes and keep the G:G lines in the investigated panel, thereby slightly reducing the freezing symptom average of the here-</a:t>
            </a:r>
            <a:r>
              <a:rPr lang="en-GB" dirty="0" err="1">
                <a:solidFill>
                  <a:schemeClr val="tx1">
                    <a:lumMod val="50000"/>
                    <a:lumOff val="50000"/>
                  </a:schemeClr>
                </a:solidFill>
                <a:latin typeface="Arial" panose="020B0604020202020204" pitchFamily="34" charset="0"/>
                <a:cs typeface="Arial" panose="020B0604020202020204" pitchFamily="34" charset="0"/>
              </a:rPr>
              <a:t>analyzed</a:t>
            </a:r>
            <a:r>
              <a:rPr lang="en-GB" dirty="0">
                <a:solidFill>
                  <a:schemeClr val="tx1">
                    <a:lumMod val="50000"/>
                    <a:lumOff val="50000"/>
                  </a:schemeClr>
                </a:solidFill>
                <a:latin typeface="Arial" panose="020B0604020202020204" pitchFamily="34" charset="0"/>
                <a:cs typeface="Arial" panose="020B0604020202020204" pitchFamily="34" charset="0"/>
              </a:rPr>
              <a:t> material. </a:t>
            </a:r>
          </a:p>
          <a:p>
            <a:r>
              <a:rPr lang="en-GB" dirty="0">
                <a:solidFill>
                  <a:srgbClr val="0000FF"/>
                </a:solidFill>
                <a:latin typeface="Arial" panose="020B0604020202020204" pitchFamily="34" charset="0"/>
                <a:cs typeface="Arial" panose="020B0604020202020204" pitchFamily="34" charset="0"/>
              </a:rPr>
              <a:t>This can be looked at as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indirect</a:t>
            </a:r>
            <a:r>
              <a:rPr lang="en-GB" dirty="0">
                <a:solidFill>
                  <a:srgbClr val="0000FF"/>
                </a:solidFill>
                <a:latin typeface="Arial" panose="020B0604020202020204" pitchFamily="34" charset="0"/>
                <a:cs typeface="Arial" panose="020B0604020202020204" pitchFamily="34" charset="0"/>
              </a:rPr>
              <a:t> or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correlated</a:t>
            </a:r>
            <a:r>
              <a:rPr lang="en-GB" dirty="0">
                <a:solidFill>
                  <a:srgbClr val="0000FF"/>
                </a:solidFill>
                <a:latin typeface="Arial" panose="020B0604020202020204" pitchFamily="34" charset="0"/>
                <a:cs typeface="Arial" panose="020B0604020202020204" pitchFamily="34" charset="0"/>
              </a:rPr>
              <a:t> gain from selection. </a:t>
            </a:r>
          </a:p>
          <a:p>
            <a:r>
              <a:rPr lang="en-GB" dirty="0">
                <a:latin typeface="Arial" panose="020B0604020202020204" pitchFamily="34" charset="0"/>
                <a:cs typeface="Arial" panose="020B0604020202020204" pitchFamily="34" charset="0"/>
              </a:rPr>
              <a:t>Selection in favour of DNA-marker allele G. Selection can fully remove allele T from the panel. The indirect effect is a slight increase of freezing tolerance. Scale of symptom was 8-72; estimated effect of this marker on phenotype was </a:t>
            </a:r>
            <a:r>
              <a:rPr lang="en-GB" dirty="0">
                <a:solidFill>
                  <a:srgbClr val="0000FF"/>
                </a:solidFill>
                <a:latin typeface="Arial" panose="020B0604020202020204" pitchFamily="34" charset="0"/>
                <a:cs typeface="Arial" panose="020B0604020202020204" pitchFamily="34" charset="0"/>
              </a:rPr>
              <a:t>5.964 scale units</a:t>
            </a:r>
            <a:r>
              <a:rPr lang="en-GB" dirty="0">
                <a:latin typeface="Arial" panose="020B0604020202020204" pitchFamily="34" charset="0"/>
                <a:cs typeface="Arial" panose="020B0604020202020204" pitchFamily="34" charset="0"/>
              </a:rPr>
              <a:t>. We expect an improvement of the initial panel </a:t>
            </a:r>
            <a:r>
              <a:rPr lang="en-GB" dirty="0">
                <a:solidFill>
                  <a:srgbClr val="0000FF"/>
                </a:solidFill>
                <a:latin typeface="Arial" panose="020B0604020202020204" pitchFamily="34" charset="0"/>
                <a:cs typeface="Arial" panose="020B0604020202020204" pitchFamily="34" charset="0"/>
              </a:rPr>
              <a:t>mean</a:t>
            </a:r>
            <a:r>
              <a:rPr lang="en-GB" dirty="0">
                <a:latin typeface="Arial" panose="020B0604020202020204" pitchFamily="34" charset="0"/>
                <a:cs typeface="Arial" panose="020B0604020202020204" pitchFamily="34" charset="0"/>
              </a:rPr>
              <a:t> of 35.5 down to a smaller value of </a:t>
            </a:r>
            <a:r>
              <a:rPr lang="en-GB" dirty="0">
                <a:solidFill>
                  <a:srgbClr val="0000FF"/>
                </a:solidFill>
                <a:latin typeface="Arial" panose="020B0604020202020204" pitchFamily="34" charset="0"/>
                <a:cs typeface="Arial" panose="020B0604020202020204" pitchFamily="34" charset="0"/>
              </a:rPr>
              <a:t>34.9</a:t>
            </a:r>
            <a:r>
              <a:rPr lang="en-GB" dirty="0">
                <a:latin typeface="Arial" panose="020B0604020202020204" pitchFamily="34" charset="0"/>
                <a:cs typeface="Arial" panose="020B0604020202020204" pitchFamily="34" charset="0"/>
              </a:rPr>
              <a:t>. The improvement is small; and it is over-estimated, e.g. because this SNP effect was estimated from phenotypic data (h² &lt; 1). When applying the marker, you must in addition expect shrinkage and loss because meiosis may have caused decay of ‘initial’ LD between marker locus and QTL. There may be further ‘losses’ (epistasis, epigenetics ...)</a:t>
            </a:r>
          </a:p>
          <a:p>
            <a:r>
              <a:rPr lang="en-GB" dirty="0">
                <a:solidFill>
                  <a:schemeClr val="tx1">
                    <a:lumMod val="50000"/>
                    <a:lumOff val="50000"/>
                  </a:schemeClr>
                </a:solidFill>
                <a:latin typeface="Arial" panose="020B0604020202020204" pitchFamily="34" charset="0"/>
                <a:cs typeface="Arial" panose="020B0604020202020204" pitchFamily="34" charset="0"/>
              </a:rPr>
              <a:t>See again UNPLAB-PopGen_Ch-9[LD I] and UNPLAB-PopGen_Ch-10[LD II]. </a:t>
            </a:r>
          </a:p>
        </p:txBody>
      </p:sp>
      <p:pic>
        <p:nvPicPr>
          <p:cNvPr id="9" name="Picture 8"/>
          <p:cNvPicPr>
            <a:picLocks noChangeAspect="1"/>
          </p:cNvPicPr>
          <p:nvPr/>
        </p:nvPicPr>
        <p:blipFill>
          <a:blip r:embed="rId5"/>
          <a:stretch>
            <a:fillRect/>
          </a:stretch>
        </p:blipFill>
        <p:spPr>
          <a:xfrm>
            <a:off x="11006354" y="36000"/>
            <a:ext cx="1099621" cy="5466349"/>
          </a:xfrm>
          <a:prstGeom prst="rect">
            <a:avLst/>
          </a:prstGeom>
          <a:effectLst>
            <a:outerShdw blurRad="76200" sx="103000" sy="103000" algn="ctr" rotWithShape="0">
              <a:srgbClr val="0000FF">
                <a:alpha val="40000"/>
              </a:srgbClr>
            </a:outerShdw>
          </a:effectLst>
        </p:spPr>
      </p:pic>
    </p:spTree>
    <p:extLst>
      <p:ext uri="{BB962C8B-B14F-4D97-AF65-F5344CB8AC3E}">
        <p14:creationId xmlns:p14="http://schemas.microsoft.com/office/powerpoint/2010/main" val="381189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48" y="1265942"/>
            <a:ext cx="12013281" cy="5598461"/>
          </a:xfrm>
          <a:prstGeom prst="rect">
            <a:avLst/>
          </a:prstGeom>
          <a:effectLst>
            <a:outerShdw blurRad="50800" dist="38100" dir="2700000" algn="tl" rotWithShape="0">
              <a:prstClr val="black">
                <a:alpha val="40000"/>
              </a:prstClr>
            </a:outerShdw>
          </a:effectLst>
        </p:spPr>
      </p:pic>
      <p:sp>
        <p:nvSpPr>
          <p:cNvPr id="5" name="Rectangle 4"/>
          <p:cNvSpPr/>
          <p:nvPr/>
        </p:nvSpPr>
        <p:spPr>
          <a:xfrm>
            <a:off x="72000" y="1265942"/>
            <a:ext cx="12023629" cy="5549237"/>
          </a:xfrm>
          <a:prstGeom prst="rect">
            <a:avLst/>
          </a:prstGeom>
          <a:solidFill>
            <a:srgbClr val="FFFFFF">
              <a:alpha val="76078"/>
            </a:srgbClr>
          </a:solidFill>
          <a:ln>
            <a:solidFill>
              <a:srgbClr val="FFFFFF">
                <a:alpha val="7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000" y="36000"/>
            <a:ext cx="12023629" cy="1200329"/>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N=8 markers were found to be significantly associated with this trait (two SNP and six AFLP markers). The sum of the eight </a:t>
            </a:r>
            <a:r>
              <a:rPr lang="en-GB" sz="2400" dirty="0">
                <a:solidFill>
                  <a:srgbClr val="0000FF"/>
                </a:solidFill>
                <a:latin typeface="Arial" panose="020B0604020202020204" pitchFamily="34" charset="0"/>
                <a:cs typeface="Arial" panose="020B0604020202020204" pitchFamily="34" charset="0"/>
              </a:rPr>
              <a:t>effects</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30.5</a:t>
            </a:r>
            <a:r>
              <a:rPr lang="en-GB" sz="2400" dirty="0">
                <a:latin typeface="Arial" panose="020B0604020202020204" pitchFamily="34" charset="0"/>
                <a:cs typeface="Arial" panose="020B0604020202020204" pitchFamily="34" charset="0"/>
              </a:rPr>
              <a:t> on that scale 8-72, is for sure naïve and overestimated, nevertheless, we expect some ‘truth’ in these estimates.  </a:t>
            </a:r>
          </a:p>
        </p:txBody>
      </p:sp>
      <p:grpSp>
        <p:nvGrpSpPr>
          <p:cNvPr id="3" name="Group 2"/>
          <p:cNvGrpSpPr/>
          <p:nvPr/>
        </p:nvGrpSpPr>
        <p:grpSpPr>
          <a:xfrm>
            <a:off x="82348" y="3017859"/>
            <a:ext cx="11951074" cy="3478191"/>
            <a:chOff x="82348" y="3017859"/>
            <a:chExt cx="11951074" cy="3478191"/>
          </a:xfrm>
        </p:grpSpPr>
        <p:sp>
          <p:nvSpPr>
            <p:cNvPr id="11" name="Rectangle 10"/>
            <p:cNvSpPr/>
            <p:nvPr/>
          </p:nvSpPr>
          <p:spPr>
            <a:xfrm>
              <a:off x="82348" y="3017859"/>
              <a:ext cx="11951074" cy="330233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0" name="Object 9"/>
            <p:cNvGraphicFramePr>
              <a:graphicFrameLocks noChangeAspect="1"/>
            </p:cNvGraphicFramePr>
            <p:nvPr>
              <p:extLst>
                <p:ext uri="{D42A27DB-BD31-4B8C-83A1-F6EECF244321}">
                  <p14:modId xmlns:p14="http://schemas.microsoft.com/office/powerpoint/2010/main" val="2016579218"/>
                </p:ext>
              </p:extLst>
            </p:nvPr>
          </p:nvGraphicFramePr>
          <p:xfrm>
            <a:off x="114300" y="3078163"/>
            <a:ext cx="11752263" cy="3417887"/>
          </p:xfrm>
          <a:graphic>
            <a:graphicData uri="http://schemas.openxmlformats.org/presentationml/2006/ole">
              <mc:AlternateContent xmlns:mc="http://schemas.openxmlformats.org/markup-compatibility/2006">
                <mc:Choice xmlns:v="urn:schemas-microsoft-com:vml" Requires="v">
                  <p:oleObj spid="_x0000_s9377" name="Document" r:id="rId4" imgW="8616761" imgH="2507357" progId="Word.Document.12">
                    <p:link updateAutomatic="1"/>
                  </p:oleObj>
                </mc:Choice>
                <mc:Fallback>
                  <p:oleObj name="Document" r:id="rId4" imgW="8616761" imgH="2507357" progId="Word.Document.12">
                    <p:link updateAutomatic="1"/>
                    <p:pic>
                      <p:nvPicPr>
                        <p:cNvPr id="0" name=""/>
                        <p:cNvPicPr/>
                        <p:nvPr/>
                      </p:nvPicPr>
                      <p:blipFill>
                        <a:blip r:embed="rId5"/>
                        <a:stretch>
                          <a:fillRect/>
                        </a:stretch>
                      </p:blipFill>
                      <p:spPr>
                        <a:xfrm>
                          <a:off x="114300" y="3078163"/>
                          <a:ext cx="11752263" cy="3417887"/>
                        </a:xfrm>
                        <a:prstGeom prst="rect">
                          <a:avLst/>
                        </a:prstGeom>
                      </p:spPr>
                    </p:pic>
                  </p:oleObj>
                </mc:Fallback>
              </mc:AlternateContent>
            </a:graphicData>
          </a:graphic>
        </p:graphicFrame>
      </p:grpSp>
      <p:sp>
        <p:nvSpPr>
          <p:cNvPr id="2" name="Textfeld 5"/>
          <p:cNvSpPr txBox="1"/>
          <p:nvPr/>
        </p:nvSpPr>
        <p:spPr>
          <a:xfrm>
            <a:off x="11313457" y="6353514"/>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28</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242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3" name="Group 692"/>
          <p:cNvGrpSpPr/>
          <p:nvPr/>
        </p:nvGrpSpPr>
        <p:grpSpPr>
          <a:xfrm>
            <a:off x="70627" y="216000"/>
            <a:ext cx="8027988" cy="6416675"/>
            <a:chOff x="107950" y="115888"/>
            <a:chExt cx="8027988" cy="6416675"/>
          </a:xfrm>
        </p:grpSpPr>
        <p:grpSp>
          <p:nvGrpSpPr>
            <p:cNvPr id="686" name="Group 685"/>
            <p:cNvGrpSpPr/>
            <p:nvPr/>
          </p:nvGrpSpPr>
          <p:grpSpPr>
            <a:xfrm>
              <a:off x="107950" y="115888"/>
              <a:ext cx="8027988" cy="6416675"/>
              <a:chOff x="107950" y="115888"/>
              <a:chExt cx="8027988" cy="6416675"/>
            </a:xfrm>
          </p:grpSpPr>
          <p:sp>
            <p:nvSpPr>
              <p:cNvPr id="6" name="AutoShape 3"/>
              <p:cNvSpPr>
                <a:spLocks noChangeAspect="1" noChangeArrowheads="1" noTextEdit="1"/>
              </p:cNvSpPr>
              <p:nvPr/>
            </p:nvSpPr>
            <p:spPr bwMode="auto">
              <a:xfrm>
                <a:off x="107950" y="115888"/>
                <a:ext cx="8026400" cy="641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86" name="Rectangle 5"/>
              <p:cNvSpPr>
                <a:spLocks noChangeArrowheads="1"/>
              </p:cNvSpPr>
              <p:nvPr/>
            </p:nvSpPr>
            <p:spPr bwMode="auto">
              <a:xfrm>
                <a:off x="107950" y="115888"/>
                <a:ext cx="8027988" cy="6416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87" name="Line 6"/>
              <p:cNvSpPr>
                <a:spLocks noChangeShapeType="1"/>
              </p:cNvSpPr>
              <p:nvPr/>
            </p:nvSpPr>
            <p:spPr bwMode="auto">
              <a:xfrm flipV="1">
                <a:off x="1055688" y="1157288"/>
                <a:ext cx="0" cy="4425950"/>
              </a:xfrm>
              <a:prstGeom prst="line">
                <a:avLst/>
              </a:prstGeom>
              <a:noFill/>
              <a:ln w="28575">
                <a:solidFill>
                  <a:schemeClr val="tx1"/>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8" name="Line 7"/>
              <p:cNvSpPr>
                <a:spLocks noChangeShapeType="1"/>
              </p:cNvSpPr>
              <p:nvPr/>
            </p:nvSpPr>
            <p:spPr bwMode="auto">
              <a:xfrm flipV="1">
                <a:off x="7059613" y="1157288"/>
                <a:ext cx="0" cy="4425950"/>
              </a:xfrm>
              <a:prstGeom prst="line">
                <a:avLst/>
              </a:prstGeom>
              <a:noFill/>
              <a:ln w="28575">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89" name="Line 8"/>
              <p:cNvSpPr>
                <a:spLocks noChangeShapeType="1"/>
              </p:cNvSpPr>
              <p:nvPr/>
            </p:nvSpPr>
            <p:spPr bwMode="auto">
              <a:xfrm flipH="1">
                <a:off x="960438" y="5583238"/>
                <a:ext cx="95250"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0" name="Line 9"/>
              <p:cNvSpPr>
                <a:spLocks noChangeShapeType="1"/>
              </p:cNvSpPr>
              <p:nvPr/>
            </p:nvSpPr>
            <p:spPr bwMode="auto">
              <a:xfrm>
                <a:off x="7059613" y="5583238"/>
                <a:ext cx="952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1" name="Rectangle 10"/>
              <p:cNvSpPr>
                <a:spLocks noChangeArrowheads="1"/>
              </p:cNvSpPr>
              <p:nvPr/>
            </p:nvSpPr>
            <p:spPr bwMode="auto">
              <a:xfrm>
                <a:off x="603250" y="5472113"/>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20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92" name="Line 11"/>
              <p:cNvSpPr>
                <a:spLocks noChangeShapeType="1"/>
              </p:cNvSpPr>
              <p:nvPr/>
            </p:nvSpPr>
            <p:spPr bwMode="auto">
              <a:xfrm flipH="1">
                <a:off x="1008063" y="5029201"/>
                <a:ext cx="47625"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3" name="Line 12"/>
              <p:cNvSpPr>
                <a:spLocks noChangeShapeType="1"/>
              </p:cNvSpPr>
              <p:nvPr/>
            </p:nvSpPr>
            <p:spPr bwMode="auto">
              <a:xfrm>
                <a:off x="7059613" y="5029201"/>
                <a:ext cx="47625"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4" name="Line 13"/>
              <p:cNvSpPr>
                <a:spLocks noChangeShapeType="1"/>
              </p:cNvSpPr>
              <p:nvPr/>
            </p:nvSpPr>
            <p:spPr bwMode="auto">
              <a:xfrm flipH="1">
                <a:off x="960438" y="4476751"/>
                <a:ext cx="95250"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5" name="Line 14"/>
              <p:cNvSpPr>
                <a:spLocks noChangeShapeType="1"/>
              </p:cNvSpPr>
              <p:nvPr/>
            </p:nvSpPr>
            <p:spPr bwMode="auto">
              <a:xfrm>
                <a:off x="7059613" y="4476751"/>
                <a:ext cx="952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6" name="Rectangle 15"/>
              <p:cNvSpPr>
                <a:spLocks noChangeArrowheads="1"/>
              </p:cNvSpPr>
              <p:nvPr/>
            </p:nvSpPr>
            <p:spPr bwMode="auto">
              <a:xfrm>
                <a:off x="603250" y="4367213"/>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30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97" name="Line 16"/>
              <p:cNvSpPr>
                <a:spLocks noChangeShapeType="1"/>
              </p:cNvSpPr>
              <p:nvPr/>
            </p:nvSpPr>
            <p:spPr bwMode="auto">
              <a:xfrm flipH="1">
                <a:off x="1008063" y="3922713"/>
                <a:ext cx="47625"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8" name="Line 17"/>
              <p:cNvSpPr>
                <a:spLocks noChangeShapeType="1"/>
              </p:cNvSpPr>
              <p:nvPr/>
            </p:nvSpPr>
            <p:spPr bwMode="auto">
              <a:xfrm>
                <a:off x="7059613" y="3922713"/>
                <a:ext cx="47625"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499" name="Line 18"/>
              <p:cNvSpPr>
                <a:spLocks noChangeShapeType="1"/>
              </p:cNvSpPr>
              <p:nvPr/>
            </p:nvSpPr>
            <p:spPr bwMode="auto">
              <a:xfrm flipH="1">
                <a:off x="960438" y="3370263"/>
                <a:ext cx="95250"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0" name="Line 19"/>
              <p:cNvSpPr>
                <a:spLocks noChangeShapeType="1"/>
              </p:cNvSpPr>
              <p:nvPr/>
            </p:nvSpPr>
            <p:spPr bwMode="auto">
              <a:xfrm>
                <a:off x="7059613" y="3370263"/>
                <a:ext cx="952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1" name="Rectangle 20"/>
              <p:cNvSpPr>
                <a:spLocks noChangeArrowheads="1"/>
              </p:cNvSpPr>
              <p:nvPr/>
            </p:nvSpPr>
            <p:spPr bwMode="auto">
              <a:xfrm>
                <a:off x="603250" y="3260726"/>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40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02" name="Line 21"/>
              <p:cNvSpPr>
                <a:spLocks noChangeShapeType="1"/>
              </p:cNvSpPr>
              <p:nvPr/>
            </p:nvSpPr>
            <p:spPr bwMode="auto">
              <a:xfrm flipH="1">
                <a:off x="1008063" y="2817813"/>
                <a:ext cx="47625"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3" name="Line 22"/>
              <p:cNvSpPr>
                <a:spLocks noChangeShapeType="1"/>
              </p:cNvSpPr>
              <p:nvPr/>
            </p:nvSpPr>
            <p:spPr bwMode="auto">
              <a:xfrm>
                <a:off x="7059613" y="2817813"/>
                <a:ext cx="47625"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4" name="Line 23"/>
              <p:cNvSpPr>
                <a:spLocks noChangeShapeType="1"/>
              </p:cNvSpPr>
              <p:nvPr/>
            </p:nvSpPr>
            <p:spPr bwMode="auto">
              <a:xfrm flipH="1">
                <a:off x="960438" y="2263776"/>
                <a:ext cx="95250"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5" name="Line 24"/>
              <p:cNvSpPr>
                <a:spLocks noChangeShapeType="1"/>
              </p:cNvSpPr>
              <p:nvPr/>
            </p:nvSpPr>
            <p:spPr bwMode="auto">
              <a:xfrm>
                <a:off x="7059613" y="2263776"/>
                <a:ext cx="952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6" name="Rectangle 25"/>
              <p:cNvSpPr>
                <a:spLocks noChangeArrowheads="1"/>
              </p:cNvSpPr>
              <p:nvPr/>
            </p:nvSpPr>
            <p:spPr bwMode="auto">
              <a:xfrm>
                <a:off x="603250" y="2154238"/>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50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07" name="Line 26"/>
              <p:cNvSpPr>
                <a:spLocks noChangeShapeType="1"/>
              </p:cNvSpPr>
              <p:nvPr/>
            </p:nvSpPr>
            <p:spPr bwMode="auto">
              <a:xfrm flipH="1">
                <a:off x="1008063" y="1711326"/>
                <a:ext cx="47625"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8" name="Line 27"/>
              <p:cNvSpPr>
                <a:spLocks noChangeShapeType="1"/>
              </p:cNvSpPr>
              <p:nvPr/>
            </p:nvSpPr>
            <p:spPr bwMode="auto">
              <a:xfrm>
                <a:off x="7059613" y="1711326"/>
                <a:ext cx="47625"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09" name="Line 28"/>
              <p:cNvSpPr>
                <a:spLocks noChangeShapeType="1"/>
              </p:cNvSpPr>
              <p:nvPr/>
            </p:nvSpPr>
            <p:spPr bwMode="auto">
              <a:xfrm flipH="1">
                <a:off x="960438" y="1157288"/>
                <a:ext cx="95250"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0" name="Line 29"/>
              <p:cNvSpPr>
                <a:spLocks noChangeShapeType="1"/>
              </p:cNvSpPr>
              <p:nvPr/>
            </p:nvSpPr>
            <p:spPr bwMode="auto">
              <a:xfrm>
                <a:off x="7059613" y="1157288"/>
                <a:ext cx="952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1" name="Rectangle 30"/>
              <p:cNvSpPr>
                <a:spLocks noChangeArrowheads="1"/>
              </p:cNvSpPr>
              <p:nvPr/>
            </p:nvSpPr>
            <p:spPr bwMode="auto">
              <a:xfrm>
                <a:off x="603250" y="1047751"/>
                <a:ext cx="2436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700" b="0" i="0" u="none" strike="noStrike" cap="none" normalizeH="0" baseline="0" dirty="0">
                    <a:ln>
                      <a:noFill/>
                    </a:ln>
                    <a:solidFill>
                      <a:srgbClr val="000000"/>
                    </a:solidFill>
                    <a:effectLst/>
                    <a:latin typeface="Arial" panose="020B0604020202020204" pitchFamily="34" charset="0"/>
                  </a:rPr>
                  <a:t>60</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512" name="Rectangle 31"/>
              <p:cNvSpPr>
                <a:spLocks noChangeArrowheads="1"/>
              </p:cNvSpPr>
              <p:nvPr/>
            </p:nvSpPr>
            <p:spPr bwMode="auto">
              <a:xfrm rot="16200000">
                <a:off x="-1546212" y="3111082"/>
                <a:ext cx="3936975" cy="276999"/>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latin typeface="Arial" panose="020B0604020202020204" pitchFamily="34" charset="0"/>
                  </a:rPr>
                  <a:t>Freezing symptom (8-72 score-scale)</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
            <p:nvSpPr>
              <p:cNvPr id="513" name="Line 32"/>
              <p:cNvSpPr>
                <a:spLocks noChangeShapeType="1"/>
              </p:cNvSpPr>
              <p:nvPr/>
            </p:nvSpPr>
            <p:spPr bwMode="auto">
              <a:xfrm>
                <a:off x="1055688" y="5583238"/>
                <a:ext cx="6003925" cy="0"/>
              </a:xfrm>
              <a:prstGeom prst="line">
                <a:avLst/>
              </a:prstGeom>
              <a:noFill/>
              <a:ln w="30163">
                <a:solidFill>
                  <a:srgbClr val="000000"/>
                </a:solidFill>
                <a:prstDash val="solid"/>
                <a:round/>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4" name="Line 33"/>
              <p:cNvSpPr>
                <a:spLocks noChangeShapeType="1"/>
              </p:cNvSpPr>
              <p:nvPr/>
            </p:nvSpPr>
            <p:spPr bwMode="auto">
              <a:xfrm>
                <a:off x="1055688" y="1157288"/>
                <a:ext cx="6003925" cy="0"/>
              </a:xfrm>
              <a:prstGeom prst="line">
                <a:avLst/>
              </a:prstGeom>
              <a:noFill/>
              <a:ln w="301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5" name="Oval 34"/>
              <p:cNvSpPr>
                <a:spLocks noChangeArrowheads="1"/>
              </p:cNvSpPr>
              <p:nvPr/>
            </p:nvSpPr>
            <p:spPr bwMode="auto">
              <a:xfrm>
                <a:off x="5483225" y="52244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6" name="Oval 35"/>
              <p:cNvSpPr>
                <a:spLocks noChangeArrowheads="1"/>
              </p:cNvSpPr>
              <p:nvPr/>
            </p:nvSpPr>
            <p:spPr bwMode="auto">
              <a:xfrm>
                <a:off x="5483225" y="508952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7" name="Oval 36"/>
              <p:cNvSpPr>
                <a:spLocks noChangeArrowheads="1"/>
              </p:cNvSpPr>
              <p:nvPr/>
            </p:nvSpPr>
            <p:spPr bwMode="auto">
              <a:xfrm>
                <a:off x="5483225" y="50815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8" name="Oval 37"/>
              <p:cNvSpPr>
                <a:spLocks noChangeArrowheads="1"/>
              </p:cNvSpPr>
              <p:nvPr/>
            </p:nvSpPr>
            <p:spPr bwMode="auto">
              <a:xfrm>
                <a:off x="5483225" y="50307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9" name="Oval 38"/>
              <p:cNvSpPr>
                <a:spLocks noChangeArrowheads="1"/>
              </p:cNvSpPr>
              <p:nvPr/>
            </p:nvSpPr>
            <p:spPr bwMode="auto">
              <a:xfrm>
                <a:off x="5483225" y="48783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0" name="Oval 39"/>
              <p:cNvSpPr>
                <a:spLocks noChangeArrowheads="1"/>
              </p:cNvSpPr>
              <p:nvPr/>
            </p:nvSpPr>
            <p:spPr bwMode="auto">
              <a:xfrm>
                <a:off x="5483225" y="48196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1" name="Oval 40"/>
              <p:cNvSpPr>
                <a:spLocks noChangeArrowheads="1"/>
              </p:cNvSpPr>
              <p:nvPr/>
            </p:nvSpPr>
            <p:spPr bwMode="auto">
              <a:xfrm>
                <a:off x="5483225" y="47910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2" name="Oval 41"/>
              <p:cNvSpPr>
                <a:spLocks noChangeArrowheads="1"/>
              </p:cNvSpPr>
              <p:nvPr/>
            </p:nvSpPr>
            <p:spPr bwMode="auto">
              <a:xfrm>
                <a:off x="5483225" y="47307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3" name="Oval 42"/>
              <p:cNvSpPr>
                <a:spLocks noChangeArrowheads="1"/>
              </p:cNvSpPr>
              <p:nvPr/>
            </p:nvSpPr>
            <p:spPr bwMode="auto">
              <a:xfrm>
                <a:off x="5483225" y="47228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4" name="Oval 43"/>
              <p:cNvSpPr>
                <a:spLocks noChangeArrowheads="1"/>
              </p:cNvSpPr>
              <p:nvPr/>
            </p:nvSpPr>
            <p:spPr bwMode="auto">
              <a:xfrm>
                <a:off x="5483225" y="47212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5" name="Oval 44"/>
              <p:cNvSpPr>
                <a:spLocks noChangeArrowheads="1"/>
              </p:cNvSpPr>
              <p:nvPr/>
            </p:nvSpPr>
            <p:spPr bwMode="auto">
              <a:xfrm>
                <a:off x="5483225" y="47180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6" name="Oval 45"/>
              <p:cNvSpPr>
                <a:spLocks noChangeArrowheads="1"/>
              </p:cNvSpPr>
              <p:nvPr/>
            </p:nvSpPr>
            <p:spPr bwMode="auto">
              <a:xfrm>
                <a:off x="5483225" y="46672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7" name="Oval 46"/>
              <p:cNvSpPr>
                <a:spLocks noChangeArrowheads="1"/>
              </p:cNvSpPr>
              <p:nvPr/>
            </p:nvSpPr>
            <p:spPr bwMode="auto">
              <a:xfrm>
                <a:off x="5483225" y="46434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8" name="Oval 47"/>
              <p:cNvSpPr>
                <a:spLocks noChangeArrowheads="1"/>
              </p:cNvSpPr>
              <p:nvPr/>
            </p:nvSpPr>
            <p:spPr bwMode="auto">
              <a:xfrm>
                <a:off x="5483225" y="46005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29" name="Oval 48"/>
              <p:cNvSpPr>
                <a:spLocks noChangeArrowheads="1"/>
              </p:cNvSpPr>
              <p:nvPr/>
            </p:nvSpPr>
            <p:spPr bwMode="auto">
              <a:xfrm>
                <a:off x="5483225" y="45942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0" name="Oval 49"/>
              <p:cNvSpPr>
                <a:spLocks noChangeArrowheads="1"/>
              </p:cNvSpPr>
              <p:nvPr/>
            </p:nvSpPr>
            <p:spPr bwMode="auto">
              <a:xfrm>
                <a:off x="5483225" y="45894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1" name="Oval 50"/>
              <p:cNvSpPr>
                <a:spLocks noChangeArrowheads="1"/>
              </p:cNvSpPr>
              <p:nvPr/>
            </p:nvSpPr>
            <p:spPr bwMode="auto">
              <a:xfrm>
                <a:off x="5483225" y="45608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2" name="Oval 51"/>
              <p:cNvSpPr>
                <a:spLocks noChangeArrowheads="1"/>
              </p:cNvSpPr>
              <p:nvPr/>
            </p:nvSpPr>
            <p:spPr bwMode="auto">
              <a:xfrm>
                <a:off x="5483225" y="45513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3" name="Oval 52"/>
              <p:cNvSpPr>
                <a:spLocks noChangeArrowheads="1"/>
              </p:cNvSpPr>
              <p:nvPr/>
            </p:nvSpPr>
            <p:spPr bwMode="auto">
              <a:xfrm>
                <a:off x="5483225" y="45466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4" name="Oval 53"/>
              <p:cNvSpPr>
                <a:spLocks noChangeArrowheads="1"/>
              </p:cNvSpPr>
              <p:nvPr/>
            </p:nvSpPr>
            <p:spPr bwMode="auto">
              <a:xfrm>
                <a:off x="5483225" y="45370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5" name="Oval 54"/>
              <p:cNvSpPr>
                <a:spLocks noChangeArrowheads="1"/>
              </p:cNvSpPr>
              <p:nvPr/>
            </p:nvSpPr>
            <p:spPr bwMode="auto">
              <a:xfrm>
                <a:off x="5483225" y="45227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6" name="Oval 55"/>
              <p:cNvSpPr>
                <a:spLocks noChangeArrowheads="1"/>
              </p:cNvSpPr>
              <p:nvPr/>
            </p:nvSpPr>
            <p:spPr bwMode="auto">
              <a:xfrm>
                <a:off x="5483225" y="4518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7" name="Oval 56"/>
              <p:cNvSpPr>
                <a:spLocks noChangeArrowheads="1"/>
              </p:cNvSpPr>
              <p:nvPr/>
            </p:nvSpPr>
            <p:spPr bwMode="auto">
              <a:xfrm>
                <a:off x="5483225" y="4518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8" name="Oval 57"/>
              <p:cNvSpPr>
                <a:spLocks noChangeArrowheads="1"/>
              </p:cNvSpPr>
              <p:nvPr/>
            </p:nvSpPr>
            <p:spPr bwMode="auto">
              <a:xfrm>
                <a:off x="5483225" y="45085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39" name="Oval 58"/>
              <p:cNvSpPr>
                <a:spLocks noChangeArrowheads="1"/>
              </p:cNvSpPr>
              <p:nvPr/>
            </p:nvSpPr>
            <p:spPr bwMode="auto">
              <a:xfrm>
                <a:off x="5483225" y="45069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0" name="Oval 59"/>
              <p:cNvSpPr>
                <a:spLocks noChangeArrowheads="1"/>
              </p:cNvSpPr>
              <p:nvPr/>
            </p:nvSpPr>
            <p:spPr bwMode="auto">
              <a:xfrm>
                <a:off x="5483225" y="45005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1" name="Oval 60"/>
              <p:cNvSpPr>
                <a:spLocks noChangeArrowheads="1"/>
              </p:cNvSpPr>
              <p:nvPr/>
            </p:nvSpPr>
            <p:spPr bwMode="auto">
              <a:xfrm>
                <a:off x="5483225" y="44799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2" name="Oval 61"/>
              <p:cNvSpPr>
                <a:spLocks noChangeArrowheads="1"/>
              </p:cNvSpPr>
              <p:nvPr/>
            </p:nvSpPr>
            <p:spPr bwMode="auto">
              <a:xfrm>
                <a:off x="5483225" y="44624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3" name="Oval 62"/>
              <p:cNvSpPr>
                <a:spLocks noChangeArrowheads="1"/>
              </p:cNvSpPr>
              <p:nvPr/>
            </p:nvSpPr>
            <p:spPr bwMode="auto">
              <a:xfrm>
                <a:off x="5483225" y="44465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4" name="Oval 63"/>
              <p:cNvSpPr>
                <a:spLocks noChangeArrowheads="1"/>
              </p:cNvSpPr>
              <p:nvPr/>
            </p:nvSpPr>
            <p:spPr bwMode="auto">
              <a:xfrm>
                <a:off x="5483225" y="444182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5" name="Oval 64"/>
              <p:cNvSpPr>
                <a:spLocks noChangeArrowheads="1"/>
              </p:cNvSpPr>
              <p:nvPr/>
            </p:nvSpPr>
            <p:spPr bwMode="auto">
              <a:xfrm>
                <a:off x="5483225" y="44196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6" name="Oval 65"/>
              <p:cNvSpPr>
                <a:spLocks noChangeArrowheads="1"/>
              </p:cNvSpPr>
              <p:nvPr/>
            </p:nvSpPr>
            <p:spPr bwMode="auto">
              <a:xfrm>
                <a:off x="5483225" y="44116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7" name="Oval 66"/>
              <p:cNvSpPr>
                <a:spLocks noChangeArrowheads="1"/>
              </p:cNvSpPr>
              <p:nvPr/>
            </p:nvSpPr>
            <p:spPr bwMode="auto">
              <a:xfrm>
                <a:off x="5483225" y="43830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8" name="Oval 67"/>
              <p:cNvSpPr>
                <a:spLocks noChangeArrowheads="1"/>
              </p:cNvSpPr>
              <p:nvPr/>
            </p:nvSpPr>
            <p:spPr bwMode="auto">
              <a:xfrm>
                <a:off x="5483225" y="437832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49" name="Oval 68"/>
              <p:cNvSpPr>
                <a:spLocks noChangeArrowheads="1"/>
              </p:cNvSpPr>
              <p:nvPr/>
            </p:nvSpPr>
            <p:spPr bwMode="auto">
              <a:xfrm>
                <a:off x="5483225" y="43703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0" name="Oval 69"/>
              <p:cNvSpPr>
                <a:spLocks noChangeArrowheads="1"/>
              </p:cNvSpPr>
              <p:nvPr/>
            </p:nvSpPr>
            <p:spPr bwMode="auto">
              <a:xfrm>
                <a:off x="5483225" y="43402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1" name="Oval 70"/>
              <p:cNvSpPr>
                <a:spLocks noChangeArrowheads="1"/>
              </p:cNvSpPr>
              <p:nvPr/>
            </p:nvSpPr>
            <p:spPr bwMode="auto">
              <a:xfrm>
                <a:off x="5483225" y="43354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2" name="Oval 71"/>
              <p:cNvSpPr>
                <a:spLocks noChangeArrowheads="1"/>
              </p:cNvSpPr>
              <p:nvPr/>
            </p:nvSpPr>
            <p:spPr bwMode="auto">
              <a:xfrm>
                <a:off x="5483225" y="43132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3" name="Oval 72"/>
              <p:cNvSpPr>
                <a:spLocks noChangeArrowheads="1"/>
              </p:cNvSpPr>
              <p:nvPr/>
            </p:nvSpPr>
            <p:spPr bwMode="auto">
              <a:xfrm>
                <a:off x="5483225" y="430212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4" name="Oval 73"/>
              <p:cNvSpPr>
                <a:spLocks noChangeArrowheads="1"/>
              </p:cNvSpPr>
              <p:nvPr/>
            </p:nvSpPr>
            <p:spPr bwMode="auto">
              <a:xfrm>
                <a:off x="5483225" y="43005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5" name="Oval 74"/>
              <p:cNvSpPr>
                <a:spLocks noChangeArrowheads="1"/>
              </p:cNvSpPr>
              <p:nvPr/>
            </p:nvSpPr>
            <p:spPr bwMode="auto">
              <a:xfrm>
                <a:off x="5483225" y="42973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6" name="Oval 75"/>
              <p:cNvSpPr>
                <a:spLocks noChangeArrowheads="1"/>
              </p:cNvSpPr>
              <p:nvPr/>
            </p:nvSpPr>
            <p:spPr bwMode="auto">
              <a:xfrm>
                <a:off x="5483225" y="42878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7" name="Oval 76"/>
              <p:cNvSpPr>
                <a:spLocks noChangeArrowheads="1"/>
              </p:cNvSpPr>
              <p:nvPr/>
            </p:nvSpPr>
            <p:spPr bwMode="auto">
              <a:xfrm>
                <a:off x="5483225" y="42830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8" name="Oval 77"/>
              <p:cNvSpPr>
                <a:spLocks noChangeArrowheads="1"/>
              </p:cNvSpPr>
              <p:nvPr/>
            </p:nvSpPr>
            <p:spPr bwMode="auto">
              <a:xfrm>
                <a:off x="5483225" y="42735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59" name="Oval 78"/>
              <p:cNvSpPr>
                <a:spLocks noChangeArrowheads="1"/>
              </p:cNvSpPr>
              <p:nvPr/>
            </p:nvSpPr>
            <p:spPr bwMode="auto">
              <a:xfrm>
                <a:off x="5483225" y="42719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0" name="Oval 79"/>
              <p:cNvSpPr>
                <a:spLocks noChangeArrowheads="1"/>
              </p:cNvSpPr>
              <p:nvPr/>
            </p:nvSpPr>
            <p:spPr bwMode="auto">
              <a:xfrm>
                <a:off x="5483225" y="42687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1" name="Oval 80"/>
              <p:cNvSpPr>
                <a:spLocks noChangeArrowheads="1"/>
              </p:cNvSpPr>
              <p:nvPr/>
            </p:nvSpPr>
            <p:spPr bwMode="auto">
              <a:xfrm>
                <a:off x="5483225" y="4264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2" name="Oval 81"/>
              <p:cNvSpPr>
                <a:spLocks noChangeArrowheads="1"/>
              </p:cNvSpPr>
              <p:nvPr/>
            </p:nvSpPr>
            <p:spPr bwMode="auto">
              <a:xfrm>
                <a:off x="5483225" y="42608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3" name="Oval 82"/>
              <p:cNvSpPr>
                <a:spLocks noChangeArrowheads="1"/>
              </p:cNvSpPr>
              <p:nvPr/>
            </p:nvSpPr>
            <p:spPr bwMode="auto">
              <a:xfrm>
                <a:off x="5483225" y="42608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4" name="Oval 83"/>
              <p:cNvSpPr>
                <a:spLocks noChangeArrowheads="1"/>
              </p:cNvSpPr>
              <p:nvPr/>
            </p:nvSpPr>
            <p:spPr bwMode="auto">
              <a:xfrm>
                <a:off x="5483225" y="42560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5" name="Oval 84"/>
              <p:cNvSpPr>
                <a:spLocks noChangeArrowheads="1"/>
              </p:cNvSpPr>
              <p:nvPr/>
            </p:nvSpPr>
            <p:spPr bwMode="auto">
              <a:xfrm>
                <a:off x="5483225" y="42513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6" name="Oval 85"/>
              <p:cNvSpPr>
                <a:spLocks noChangeArrowheads="1"/>
              </p:cNvSpPr>
              <p:nvPr/>
            </p:nvSpPr>
            <p:spPr bwMode="auto">
              <a:xfrm>
                <a:off x="5483225" y="42195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7" name="Oval 86"/>
              <p:cNvSpPr>
                <a:spLocks noChangeArrowheads="1"/>
              </p:cNvSpPr>
              <p:nvPr/>
            </p:nvSpPr>
            <p:spPr bwMode="auto">
              <a:xfrm>
                <a:off x="5483225" y="42195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8" name="Oval 87"/>
              <p:cNvSpPr>
                <a:spLocks noChangeArrowheads="1"/>
              </p:cNvSpPr>
              <p:nvPr/>
            </p:nvSpPr>
            <p:spPr bwMode="auto">
              <a:xfrm>
                <a:off x="5483225" y="421163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69" name="Oval 88"/>
              <p:cNvSpPr>
                <a:spLocks noChangeArrowheads="1"/>
              </p:cNvSpPr>
              <p:nvPr/>
            </p:nvSpPr>
            <p:spPr bwMode="auto">
              <a:xfrm>
                <a:off x="5483225" y="42084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0" name="Oval 89"/>
              <p:cNvSpPr>
                <a:spLocks noChangeArrowheads="1"/>
              </p:cNvSpPr>
              <p:nvPr/>
            </p:nvSpPr>
            <p:spPr bwMode="auto">
              <a:xfrm>
                <a:off x="5483225" y="42068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1" name="Oval 90"/>
              <p:cNvSpPr>
                <a:spLocks noChangeArrowheads="1"/>
              </p:cNvSpPr>
              <p:nvPr/>
            </p:nvSpPr>
            <p:spPr bwMode="auto">
              <a:xfrm>
                <a:off x="5483225" y="41973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2" name="Oval 91"/>
              <p:cNvSpPr>
                <a:spLocks noChangeArrowheads="1"/>
              </p:cNvSpPr>
              <p:nvPr/>
            </p:nvSpPr>
            <p:spPr bwMode="auto">
              <a:xfrm>
                <a:off x="5483225" y="41814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3" name="Oval 92"/>
              <p:cNvSpPr>
                <a:spLocks noChangeArrowheads="1"/>
              </p:cNvSpPr>
              <p:nvPr/>
            </p:nvSpPr>
            <p:spPr bwMode="auto">
              <a:xfrm>
                <a:off x="5483225" y="41751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4" name="Oval 93"/>
              <p:cNvSpPr>
                <a:spLocks noChangeArrowheads="1"/>
              </p:cNvSpPr>
              <p:nvPr/>
            </p:nvSpPr>
            <p:spPr bwMode="auto">
              <a:xfrm>
                <a:off x="5483225" y="416560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5" name="Oval 94"/>
              <p:cNvSpPr>
                <a:spLocks noChangeArrowheads="1"/>
              </p:cNvSpPr>
              <p:nvPr/>
            </p:nvSpPr>
            <p:spPr bwMode="auto">
              <a:xfrm>
                <a:off x="5483225" y="41386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6" name="Oval 95"/>
              <p:cNvSpPr>
                <a:spLocks noChangeArrowheads="1"/>
              </p:cNvSpPr>
              <p:nvPr/>
            </p:nvSpPr>
            <p:spPr bwMode="auto">
              <a:xfrm>
                <a:off x="5483225" y="41322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7" name="Oval 96"/>
              <p:cNvSpPr>
                <a:spLocks noChangeArrowheads="1"/>
              </p:cNvSpPr>
              <p:nvPr/>
            </p:nvSpPr>
            <p:spPr bwMode="auto">
              <a:xfrm>
                <a:off x="5483225" y="41306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8" name="Oval 97"/>
              <p:cNvSpPr>
                <a:spLocks noChangeArrowheads="1"/>
              </p:cNvSpPr>
              <p:nvPr/>
            </p:nvSpPr>
            <p:spPr bwMode="auto">
              <a:xfrm>
                <a:off x="5483225" y="41243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79" name="Oval 98"/>
              <p:cNvSpPr>
                <a:spLocks noChangeArrowheads="1"/>
              </p:cNvSpPr>
              <p:nvPr/>
            </p:nvSpPr>
            <p:spPr bwMode="auto">
              <a:xfrm>
                <a:off x="5483225" y="410051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0" name="Oval 99"/>
              <p:cNvSpPr>
                <a:spLocks noChangeArrowheads="1"/>
              </p:cNvSpPr>
              <p:nvPr/>
            </p:nvSpPr>
            <p:spPr bwMode="auto">
              <a:xfrm>
                <a:off x="5483225" y="40989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1" name="Oval 100"/>
              <p:cNvSpPr>
                <a:spLocks noChangeArrowheads="1"/>
              </p:cNvSpPr>
              <p:nvPr/>
            </p:nvSpPr>
            <p:spPr bwMode="auto">
              <a:xfrm>
                <a:off x="5483225" y="40878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2" name="Oval 101"/>
              <p:cNvSpPr>
                <a:spLocks noChangeArrowheads="1"/>
              </p:cNvSpPr>
              <p:nvPr/>
            </p:nvSpPr>
            <p:spPr bwMode="auto">
              <a:xfrm>
                <a:off x="5483225" y="40798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3" name="Oval 102"/>
              <p:cNvSpPr>
                <a:spLocks noChangeArrowheads="1"/>
              </p:cNvSpPr>
              <p:nvPr/>
            </p:nvSpPr>
            <p:spPr bwMode="auto">
              <a:xfrm>
                <a:off x="5483225" y="40782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4" name="Oval 103"/>
              <p:cNvSpPr>
                <a:spLocks noChangeArrowheads="1"/>
              </p:cNvSpPr>
              <p:nvPr/>
            </p:nvSpPr>
            <p:spPr bwMode="auto">
              <a:xfrm>
                <a:off x="5483225" y="40782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5" name="Oval 104"/>
              <p:cNvSpPr>
                <a:spLocks noChangeArrowheads="1"/>
              </p:cNvSpPr>
              <p:nvPr/>
            </p:nvSpPr>
            <p:spPr bwMode="auto">
              <a:xfrm>
                <a:off x="5483225" y="40544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6" name="Oval 105"/>
              <p:cNvSpPr>
                <a:spLocks noChangeArrowheads="1"/>
              </p:cNvSpPr>
              <p:nvPr/>
            </p:nvSpPr>
            <p:spPr bwMode="auto">
              <a:xfrm>
                <a:off x="5483225" y="40449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7" name="Oval 106"/>
              <p:cNvSpPr>
                <a:spLocks noChangeArrowheads="1"/>
              </p:cNvSpPr>
              <p:nvPr/>
            </p:nvSpPr>
            <p:spPr bwMode="auto">
              <a:xfrm>
                <a:off x="5483225" y="40306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8" name="Oval 107"/>
              <p:cNvSpPr>
                <a:spLocks noChangeArrowheads="1"/>
              </p:cNvSpPr>
              <p:nvPr/>
            </p:nvSpPr>
            <p:spPr bwMode="auto">
              <a:xfrm>
                <a:off x="5483225" y="40290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89" name="Oval 108"/>
              <p:cNvSpPr>
                <a:spLocks noChangeArrowheads="1"/>
              </p:cNvSpPr>
              <p:nvPr/>
            </p:nvSpPr>
            <p:spPr bwMode="auto">
              <a:xfrm>
                <a:off x="5483225" y="40211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0" name="Oval 109"/>
              <p:cNvSpPr>
                <a:spLocks noChangeArrowheads="1"/>
              </p:cNvSpPr>
              <p:nvPr/>
            </p:nvSpPr>
            <p:spPr bwMode="auto">
              <a:xfrm>
                <a:off x="5483225" y="4010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1" name="Oval 110"/>
              <p:cNvSpPr>
                <a:spLocks noChangeArrowheads="1"/>
              </p:cNvSpPr>
              <p:nvPr/>
            </p:nvSpPr>
            <p:spPr bwMode="auto">
              <a:xfrm>
                <a:off x="5483225" y="39893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2" name="Oval 111"/>
              <p:cNvSpPr>
                <a:spLocks noChangeArrowheads="1"/>
              </p:cNvSpPr>
              <p:nvPr/>
            </p:nvSpPr>
            <p:spPr bwMode="auto">
              <a:xfrm>
                <a:off x="5483225" y="39814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3" name="Oval 112"/>
              <p:cNvSpPr>
                <a:spLocks noChangeArrowheads="1"/>
              </p:cNvSpPr>
              <p:nvPr/>
            </p:nvSpPr>
            <p:spPr bwMode="auto">
              <a:xfrm>
                <a:off x="5483225" y="39782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4" name="Oval 113"/>
              <p:cNvSpPr>
                <a:spLocks noChangeArrowheads="1"/>
              </p:cNvSpPr>
              <p:nvPr/>
            </p:nvSpPr>
            <p:spPr bwMode="auto">
              <a:xfrm>
                <a:off x="5483225" y="39703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5" name="Oval 114"/>
              <p:cNvSpPr>
                <a:spLocks noChangeArrowheads="1"/>
              </p:cNvSpPr>
              <p:nvPr/>
            </p:nvSpPr>
            <p:spPr bwMode="auto">
              <a:xfrm>
                <a:off x="5483225" y="39544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6" name="Oval 115"/>
              <p:cNvSpPr>
                <a:spLocks noChangeArrowheads="1"/>
              </p:cNvSpPr>
              <p:nvPr/>
            </p:nvSpPr>
            <p:spPr bwMode="auto">
              <a:xfrm>
                <a:off x="5483225" y="391953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7" name="Oval 116"/>
              <p:cNvSpPr>
                <a:spLocks noChangeArrowheads="1"/>
              </p:cNvSpPr>
              <p:nvPr/>
            </p:nvSpPr>
            <p:spPr bwMode="auto">
              <a:xfrm>
                <a:off x="5483225" y="3883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8" name="Oval 117"/>
              <p:cNvSpPr>
                <a:spLocks noChangeArrowheads="1"/>
              </p:cNvSpPr>
              <p:nvPr/>
            </p:nvSpPr>
            <p:spPr bwMode="auto">
              <a:xfrm>
                <a:off x="5483225" y="38623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99" name="Oval 118"/>
              <p:cNvSpPr>
                <a:spLocks noChangeArrowheads="1"/>
              </p:cNvSpPr>
              <p:nvPr/>
            </p:nvSpPr>
            <p:spPr bwMode="auto">
              <a:xfrm>
                <a:off x="5483225" y="38592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0" name="Oval 119"/>
              <p:cNvSpPr>
                <a:spLocks noChangeArrowheads="1"/>
              </p:cNvSpPr>
              <p:nvPr/>
            </p:nvSpPr>
            <p:spPr bwMode="auto">
              <a:xfrm>
                <a:off x="5483225" y="385603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1" name="Oval 120"/>
              <p:cNvSpPr>
                <a:spLocks noChangeArrowheads="1"/>
              </p:cNvSpPr>
              <p:nvPr/>
            </p:nvSpPr>
            <p:spPr bwMode="auto">
              <a:xfrm>
                <a:off x="5483225" y="38401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2" name="Oval 121"/>
              <p:cNvSpPr>
                <a:spLocks noChangeArrowheads="1"/>
              </p:cNvSpPr>
              <p:nvPr/>
            </p:nvSpPr>
            <p:spPr bwMode="auto">
              <a:xfrm>
                <a:off x="5483225" y="38338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3" name="Oval 122"/>
              <p:cNvSpPr>
                <a:spLocks noChangeArrowheads="1"/>
              </p:cNvSpPr>
              <p:nvPr/>
            </p:nvSpPr>
            <p:spPr bwMode="auto">
              <a:xfrm>
                <a:off x="5483225" y="38306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4" name="Oval 123"/>
              <p:cNvSpPr>
                <a:spLocks noChangeArrowheads="1"/>
              </p:cNvSpPr>
              <p:nvPr/>
            </p:nvSpPr>
            <p:spPr bwMode="auto">
              <a:xfrm>
                <a:off x="5483225" y="38004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5" name="Oval 124"/>
              <p:cNvSpPr>
                <a:spLocks noChangeArrowheads="1"/>
              </p:cNvSpPr>
              <p:nvPr/>
            </p:nvSpPr>
            <p:spPr bwMode="auto">
              <a:xfrm>
                <a:off x="5483225" y="37957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6" name="Oval 125"/>
              <p:cNvSpPr>
                <a:spLocks noChangeArrowheads="1"/>
              </p:cNvSpPr>
              <p:nvPr/>
            </p:nvSpPr>
            <p:spPr bwMode="auto">
              <a:xfrm>
                <a:off x="5483225" y="379253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7" name="Oval 126"/>
              <p:cNvSpPr>
                <a:spLocks noChangeArrowheads="1"/>
              </p:cNvSpPr>
              <p:nvPr/>
            </p:nvSpPr>
            <p:spPr bwMode="auto">
              <a:xfrm>
                <a:off x="5483225" y="37623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8" name="Oval 127"/>
              <p:cNvSpPr>
                <a:spLocks noChangeArrowheads="1"/>
              </p:cNvSpPr>
              <p:nvPr/>
            </p:nvSpPr>
            <p:spPr bwMode="auto">
              <a:xfrm>
                <a:off x="5483225" y="37607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09" name="Oval 128"/>
              <p:cNvSpPr>
                <a:spLocks noChangeArrowheads="1"/>
              </p:cNvSpPr>
              <p:nvPr/>
            </p:nvSpPr>
            <p:spPr bwMode="auto">
              <a:xfrm>
                <a:off x="5483225" y="374491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0" name="Oval 129"/>
              <p:cNvSpPr>
                <a:spLocks noChangeArrowheads="1"/>
              </p:cNvSpPr>
              <p:nvPr/>
            </p:nvSpPr>
            <p:spPr bwMode="auto">
              <a:xfrm>
                <a:off x="5483225" y="37433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1" name="Oval 130"/>
              <p:cNvSpPr>
                <a:spLocks noChangeArrowheads="1"/>
              </p:cNvSpPr>
              <p:nvPr/>
            </p:nvSpPr>
            <p:spPr bwMode="auto">
              <a:xfrm>
                <a:off x="5483225" y="37401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2" name="Oval 131"/>
              <p:cNvSpPr>
                <a:spLocks noChangeArrowheads="1"/>
              </p:cNvSpPr>
              <p:nvPr/>
            </p:nvSpPr>
            <p:spPr bwMode="auto">
              <a:xfrm>
                <a:off x="5483225" y="37226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3" name="Oval 132"/>
              <p:cNvSpPr>
                <a:spLocks noChangeArrowheads="1"/>
              </p:cNvSpPr>
              <p:nvPr/>
            </p:nvSpPr>
            <p:spPr bwMode="auto">
              <a:xfrm>
                <a:off x="5483225" y="37020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4" name="Oval 133"/>
              <p:cNvSpPr>
                <a:spLocks noChangeArrowheads="1"/>
              </p:cNvSpPr>
              <p:nvPr/>
            </p:nvSpPr>
            <p:spPr bwMode="auto">
              <a:xfrm>
                <a:off x="5483225" y="369570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5" name="Oval 134"/>
              <p:cNvSpPr>
                <a:spLocks noChangeArrowheads="1"/>
              </p:cNvSpPr>
              <p:nvPr/>
            </p:nvSpPr>
            <p:spPr bwMode="auto">
              <a:xfrm>
                <a:off x="5483225" y="36957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6" name="Oval 135"/>
              <p:cNvSpPr>
                <a:spLocks noChangeArrowheads="1"/>
              </p:cNvSpPr>
              <p:nvPr/>
            </p:nvSpPr>
            <p:spPr bwMode="auto">
              <a:xfrm>
                <a:off x="5483225" y="36941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7" name="Oval 136"/>
              <p:cNvSpPr>
                <a:spLocks noChangeArrowheads="1"/>
              </p:cNvSpPr>
              <p:nvPr/>
            </p:nvSpPr>
            <p:spPr bwMode="auto">
              <a:xfrm>
                <a:off x="5483225" y="36830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8" name="Oval 137"/>
              <p:cNvSpPr>
                <a:spLocks noChangeArrowheads="1"/>
              </p:cNvSpPr>
              <p:nvPr/>
            </p:nvSpPr>
            <p:spPr bwMode="auto">
              <a:xfrm>
                <a:off x="5483225" y="36830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19" name="Oval 138"/>
              <p:cNvSpPr>
                <a:spLocks noChangeArrowheads="1"/>
              </p:cNvSpPr>
              <p:nvPr/>
            </p:nvSpPr>
            <p:spPr bwMode="auto">
              <a:xfrm>
                <a:off x="5483225" y="36639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0" name="Oval 139"/>
              <p:cNvSpPr>
                <a:spLocks noChangeArrowheads="1"/>
              </p:cNvSpPr>
              <p:nvPr/>
            </p:nvSpPr>
            <p:spPr bwMode="auto">
              <a:xfrm>
                <a:off x="5483225" y="36179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1" name="Oval 140"/>
              <p:cNvSpPr>
                <a:spLocks noChangeArrowheads="1"/>
              </p:cNvSpPr>
              <p:nvPr/>
            </p:nvSpPr>
            <p:spPr bwMode="auto">
              <a:xfrm>
                <a:off x="5483225" y="36163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2" name="Oval 141"/>
              <p:cNvSpPr>
                <a:spLocks noChangeArrowheads="1"/>
              </p:cNvSpPr>
              <p:nvPr/>
            </p:nvSpPr>
            <p:spPr bwMode="auto">
              <a:xfrm>
                <a:off x="5483225" y="36099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3" name="Oval 142"/>
              <p:cNvSpPr>
                <a:spLocks noChangeArrowheads="1"/>
              </p:cNvSpPr>
              <p:nvPr/>
            </p:nvSpPr>
            <p:spPr bwMode="auto">
              <a:xfrm>
                <a:off x="5483225" y="36099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4" name="Oval 143"/>
              <p:cNvSpPr>
                <a:spLocks noChangeArrowheads="1"/>
              </p:cNvSpPr>
              <p:nvPr/>
            </p:nvSpPr>
            <p:spPr bwMode="auto">
              <a:xfrm>
                <a:off x="5483225" y="36068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5" name="Oval 144"/>
              <p:cNvSpPr>
                <a:spLocks noChangeArrowheads="1"/>
              </p:cNvSpPr>
              <p:nvPr/>
            </p:nvSpPr>
            <p:spPr bwMode="auto">
              <a:xfrm>
                <a:off x="5483225" y="36052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6" name="Oval 145"/>
              <p:cNvSpPr>
                <a:spLocks noChangeArrowheads="1"/>
              </p:cNvSpPr>
              <p:nvPr/>
            </p:nvSpPr>
            <p:spPr bwMode="auto">
              <a:xfrm>
                <a:off x="5483225" y="36036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7" name="Oval 146"/>
              <p:cNvSpPr>
                <a:spLocks noChangeArrowheads="1"/>
              </p:cNvSpPr>
              <p:nvPr/>
            </p:nvSpPr>
            <p:spPr bwMode="auto">
              <a:xfrm>
                <a:off x="5483225" y="36004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8" name="Oval 147"/>
              <p:cNvSpPr>
                <a:spLocks noChangeArrowheads="1"/>
              </p:cNvSpPr>
              <p:nvPr/>
            </p:nvSpPr>
            <p:spPr bwMode="auto">
              <a:xfrm>
                <a:off x="5483225" y="35988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29" name="Oval 148"/>
              <p:cNvSpPr>
                <a:spLocks noChangeArrowheads="1"/>
              </p:cNvSpPr>
              <p:nvPr/>
            </p:nvSpPr>
            <p:spPr bwMode="auto">
              <a:xfrm>
                <a:off x="5483225" y="358933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0" name="Oval 149"/>
              <p:cNvSpPr>
                <a:spLocks noChangeArrowheads="1"/>
              </p:cNvSpPr>
              <p:nvPr/>
            </p:nvSpPr>
            <p:spPr bwMode="auto">
              <a:xfrm>
                <a:off x="5483225" y="358933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1" name="Oval 150"/>
              <p:cNvSpPr>
                <a:spLocks noChangeArrowheads="1"/>
              </p:cNvSpPr>
              <p:nvPr/>
            </p:nvSpPr>
            <p:spPr bwMode="auto">
              <a:xfrm>
                <a:off x="5483225" y="356711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2" name="Oval 151"/>
              <p:cNvSpPr>
                <a:spLocks noChangeArrowheads="1"/>
              </p:cNvSpPr>
              <p:nvPr/>
            </p:nvSpPr>
            <p:spPr bwMode="auto">
              <a:xfrm>
                <a:off x="5483225" y="35591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3" name="Oval 152"/>
              <p:cNvSpPr>
                <a:spLocks noChangeArrowheads="1"/>
              </p:cNvSpPr>
              <p:nvPr/>
            </p:nvSpPr>
            <p:spPr bwMode="auto">
              <a:xfrm>
                <a:off x="5483225" y="35575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4" name="Oval 153"/>
              <p:cNvSpPr>
                <a:spLocks noChangeArrowheads="1"/>
              </p:cNvSpPr>
              <p:nvPr/>
            </p:nvSpPr>
            <p:spPr bwMode="auto">
              <a:xfrm>
                <a:off x="5483225" y="355600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5" name="Oval 154"/>
              <p:cNvSpPr>
                <a:spLocks noChangeArrowheads="1"/>
              </p:cNvSpPr>
              <p:nvPr/>
            </p:nvSpPr>
            <p:spPr bwMode="auto">
              <a:xfrm>
                <a:off x="5483225" y="35179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6" name="Oval 155"/>
              <p:cNvSpPr>
                <a:spLocks noChangeArrowheads="1"/>
              </p:cNvSpPr>
              <p:nvPr/>
            </p:nvSpPr>
            <p:spPr bwMode="auto">
              <a:xfrm>
                <a:off x="5483225" y="35163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7" name="Oval 156"/>
              <p:cNvSpPr>
                <a:spLocks noChangeArrowheads="1"/>
              </p:cNvSpPr>
              <p:nvPr/>
            </p:nvSpPr>
            <p:spPr bwMode="auto">
              <a:xfrm>
                <a:off x="5483225" y="3502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8" name="Oval 157"/>
              <p:cNvSpPr>
                <a:spLocks noChangeArrowheads="1"/>
              </p:cNvSpPr>
              <p:nvPr/>
            </p:nvSpPr>
            <p:spPr bwMode="auto">
              <a:xfrm>
                <a:off x="5483225" y="34671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39" name="Oval 158"/>
              <p:cNvSpPr>
                <a:spLocks noChangeArrowheads="1"/>
              </p:cNvSpPr>
              <p:nvPr/>
            </p:nvSpPr>
            <p:spPr bwMode="auto">
              <a:xfrm>
                <a:off x="5483225" y="34607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0" name="Oval 159"/>
              <p:cNvSpPr>
                <a:spLocks noChangeArrowheads="1"/>
              </p:cNvSpPr>
              <p:nvPr/>
            </p:nvSpPr>
            <p:spPr bwMode="auto">
              <a:xfrm>
                <a:off x="5483225" y="34591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1" name="Oval 160"/>
              <p:cNvSpPr>
                <a:spLocks noChangeArrowheads="1"/>
              </p:cNvSpPr>
              <p:nvPr/>
            </p:nvSpPr>
            <p:spPr bwMode="auto">
              <a:xfrm>
                <a:off x="5483225" y="344170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2" name="Oval 161"/>
              <p:cNvSpPr>
                <a:spLocks noChangeArrowheads="1"/>
              </p:cNvSpPr>
              <p:nvPr/>
            </p:nvSpPr>
            <p:spPr bwMode="auto">
              <a:xfrm>
                <a:off x="5483225" y="34305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3" name="Oval 162"/>
              <p:cNvSpPr>
                <a:spLocks noChangeArrowheads="1"/>
              </p:cNvSpPr>
              <p:nvPr/>
            </p:nvSpPr>
            <p:spPr bwMode="auto">
              <a:xfrm>
                <a:off x="5483225" y="34258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4" name="Oval 163"/>
              <p:cNvSpPr>
                <a:spLocks noChangeArrowheads="1"/>
              </p:cNvSpPr>
              <p:nvPr/>
            </p:nvSpPr>
            <p:spPr bwMode="auto">
              <a:xfrm>
                <a:off x="5483225" y="34226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5" name="Oval 164"/>
              <p:cNvSpPr>
                <a:spLocks noChangeArrowheads="1"/>
              </p:cNvSpPr>
              <p:nvPr/>
            </p:nvSpPr>
            <p:spPr bwMode="auto">
              <a:xfrm>
                <a:off x="5483225" y="34178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6" name="Oval 165"/>
              <p:cNvSpPr>
                <a:spLocks noChangeArrowheads="1"/>
              </p:cNvSpPr>
              <p:nvPr/>
            </p:nvSpPr>
            <p:spPr bwMode="auto">
              <a:xfrm>
                <a:off x="5483225" y="33940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7" name="Oval 166"/>
              <p:cNvSpPr>
                <a:spLocks noChangeArrowheads="1"/>
              </p:cNvSpPr>
              <p:nvPr/>
            </p:nvSpPr>
            <p:spPr bwMode="auto">
              <a:xfrm>
                <a:off x="5483225" y="33782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8" name="Oval 167"/>
              <p:cNvSpPr>
                <a:spLocks noChangeArrowheads="1"/>
              </p:cNvSpPr>
              <p:nvPr/>
            </p:nvSpPr>
            <p:spPr bwMode="auto">
              <a:xfrm>
                <a:off x="5483225" y="33448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49" name="Oval 168"/>
              <p:cNvSpPr>
                <a:spLocks noChangeArrowheads="1"/>
              </p:cNvSpPr>
              <p:nvPr/>
            </p:nvSpPr>
            <p:spPr bwMode="auto">
              <a:xfrm>
                <a:off x="5483225" y="33305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0" name="Oval 169"/>
              <p:cNvSpPr>
                <a:spLocks noChangeArrowheads="1"/>
              </p:cNvSpPr>
              <p:nvPr/>
            </p:nvSpPr>
            <p:spPr bwMode="auto">
              <a:xfrm>
                <a:off x="5483225" y="33274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1" name="Oval 170"/>
              <p:cNvSpPr>
                <a:spLocks noChangeArrowheads="1"/>
              </p:cNvSpPr>
              <p:nvPr/>
            </p:nvSpPr>
            <p:spPr bwMode="auto">
              <a:xfrm>
                <a:off x="5483225" y="332422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2" name="Oval 171"/>
              <p:cNvSpPr>
                <a:spLocks noChangeArrowheads="1"/>
              </p:cNvSpPr>
              <p:nvPr/>
            </p:nvSpPr>
            <p:spPr bwMode="auto">
              <a:xfrm>
                <a:off x="5483225" y="33210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3" name="Oval 172"/>
              <p:cNvSpPr>
                <a:spLocks noChangeArrowheads="1"/>
              </p:cNvSpPr>
              <p:nvPr/>
            </p:nvSpPr>
            <p:spPr bwMode="auto">
              <a:xfrm>
                <a:off x="5483225" y="33162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4" name="Oval 173"/>
              <p:cNvSpPr>
                <a:spLocks noChangeArrowheads="1"/>
              </p:cNvSpPr>
              <p:nvPr/>
            </p:nvSpPr>
            <p:spPr bwMode="auto">
              <a:xfrm>
                <a:off x="5483225" y="33131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5" name="Oval 174"/>
              <p:cNvSpPr>
                <a:spLocks noChangeArrowheads="1"/>
              </p:cNvSpPr>
              <p:nvPr/>
            </p:nvSpPr>
            <p:spPr bwMode="auto">
              <a:xfrm>
                <a:off x="5483225" y="33020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6" name="Oval 175"/>
              <p:cNvSpPr>
                <a:spLocks noChangeArrowheads="1"/>
              </p:cNvSpPr>
              <p:nvPr/>
            </p:nvSpPr>
            <p:spPr bwMode="auto">
              <a:xfrm>
                <a:off x="5483225" y="32877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7" name="Oval 176"/>
              <p:cNvSpPr>
                <a:spLocks noChangeArrowheads="1"/>
              </p:cNvSpPr>
              <p:nvPr/>
            </p:nvSpPr>
            <p:spPr bwMode="auto">
              <a:xfrm>
                <a:off x="5483225" y="32797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8" name="Oval 177"/>
              <p:cNvSpPr>
                <a:spLocks noChangeArrowheads="1"/>
              </p:cNvSpPr>
              <p:nvPr/>
            </p:nvSpPr>
            <p:spPr bwMode="auto">
              <a:xfrm>
                <a:off x="5483225" y="326866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59" name="Oval 178"/>
              <p:cNvSpPr>
                <a:spLocks noChangeArrowheads="1"/>
              </p:cNvSpPr>
              <p:nvPr/>
            </p:nvSpPr>
            <p:spPr bwMode="auto">
              <a:xfrm>
                <a:off x="5483225" y="32639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0" name="Oval 179"/>
              <p:cNvSpPr>
                <a:spLocks noChangeArrowheads="1"/>
              </p:cNvSpPr>
              <p:nvPr/>
            </p:nvSpPr>
            <p:spPr bwMode="auto">
              <a:xfrm>
                <a:off x="5483225" y="32623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1" name="Oval 180"/>
              <p:cNvSpPr>
                <a:spLocks noChangeArrowheads="1"/>
              </p:cNvSpPr>
              <p:nvPr/>
            </p:nvSpPr>
            <p:spPr bwMode="auto">
              <a:xfrm>
                <a:off x="5483225" y="32385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2" name="Oval 181"/>
              <p:cNvSpPr>
                <a:spLocks noChangeArrowheads="1"/>
              </p:cNvSpPr>
              <p:nvPr/>
            </p:nvSpPr>
            <p:spPr bwMode="auto">
              <a:xfrm>
                <a:off x="5483225" y="32289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3" name="Oval 182"/>
              <p:cNvSpPr>
                <a:spLocks noChangeArrowheads="1"/>
              </p:cNvSpPr>
              <p:nvPr/>
            </p:nvSpPr>
            <p:spPr bwMode="auto">
              <a:xfrm>
                <a:off x="5483225" y="32067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4" name="Oval 183"/>
              <p:cNvSpPr>
                <a:spLocks noChangeArrowheads="1"/>
              </p:cNvSpPr>
              <p:nvPr/>
            </p:nvSpPr>
            <p:spPr bwMode="auto">
              <a:xfrm>
                <a:off x="5483225" y="31226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5" name="Oval 184"/>
              <p:cNvSpPr>
                <a:spLocks noChangeArrowheads="1"/>
              </p:cNvSpPr>
              <p:nvPr/>
            </p:nvSpPr>
            <p:spPr bwMode="auto">
              <a:xfrm>
                <a:off x="5483225" y="31146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6" name="Oval 185"/>
              <p:cNvSpPr>
                <a:spLocks noChangeArrowheads="1"/>
              </p:cNvSpPr>
              <p:nvPr/>
            </p:nvSpPr>
            <p:spPr bwMode="auto">
              <a:xfrm>
                <a:off x="5483225" y="30734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7" name="Oval 186"/>
              <p:cNvSpPr>
                <a:spLocks noChangeArrowheads="1"/>
              </p:cNvSpPr>
              <p:nvPr/>
            </p:nvSpPr>
            <p:spPr bwMode="auto">
              <a:xfrm>
                <a:off x="5483225" y="3071813"/>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8" name="Oval 187"/>
              <p:cNvSpPr>
                <a:spLocks noChangeArrowheads="1"/>
              </p:cNvSpPr>
              <p:nvPr/>
            </p:nvSpPr>
            <p:spPr bwMode="auto">
              <a:xfrm>
                <a:off x="5483225" y="300355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69" name="Oval 188"/>
              <p:cNvSpPr>
                <a:spLocks noChangeArrowheads="1"/>
              </p:cNvSpPr>
              <p:nvPr/>
            </p:nvSpPr>
            <p:spPr bwMode="auto">
              <a:xfrm>
                <a:off x="5483225" y="299402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0" name="Oval 189"/>
              <p:cNvSpPr>
                <a:spLocks noChangeArrowheads="1"/>
              </p:cNvSpPr>
              <p:nvPr/>
            </p:nvSpPr>
            <p:spPr bwMode="auto">
              <a:xfrm>
                <a:off x="5483225" y="29940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1" name="Oval 190"/>
              <p:cNvSpPr>
                <a:spLocks noChangeArrowheads="1"/>
              </p:cNvSpPr>
              <p:nvPr/>
            </p:nvSpPr>
            <p:spPr bwMode="auto">
              <a:xfrm>
                <a:off x="5483225" y="2962276"/>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2" name="Oval 191"/>
              <p:cNvSpPr>
                <a:spLocks noChangeArrowheads="1"/>
              </p:cNvSpPr>
              <p:nvPr/>
            </p:nvSpPr>
            <p:spPr bwMode="auto">
              <a:xfrm>
                <a:off x="5483225" y="2952751"/>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3" name="Oval 192"/>
              <p:cNvSpPr>
                <a:spLocks noChangeArrowheads="1"/>
              </p:cNvSpPr>
              <p:nvPr/>
            </p:nvSpPr>
            <p:spPr bwMode="auto">
              <a:xfrm>
                <a:off x="5483225" y="28416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4" name="Oval 193"/>
              <p:cNvSpPr>
                <a:spLocks noChangeArrowheads="1"/>
              </p:cNvSpPr>
              <p:nvPr/>
            </p:nvSpPr>
            <p:spPr bwMode="auto">
              <a:xfrm>
                <a:off x="5483225" y="27908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5" name="Oval 194"/>
              <p:cNvSpPr>
                <a:spLocks noChangeArrowheads="1"/>
              </p:cNvSpPr>
              <p:nvPr/>
            </p:nvSpPr>
            <p:spPr bwMode="auto">
              <a:xfrm>
                <a:off x="5483225" y="276383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6" name="Oval 195"/>
              <p:cNvSpPr>
                <a:spLocks noChangeArrowheads="1"/>
              </p:cNvSpPr>
              <p:nvPr/>
            </p:nvSpPr>
            <p:spPr bwMode="auto">
              <a:xfrm>
                <a:off x="5483225" y="269557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7" name="Oval 196"/>
              <p:cNvSpPr>
                <a:spLocks noChangeArrowheads="1"/>
              </p:cNvSpPr>
              <p:nvPr/>
            </p:nvSpPr>
            <p:spPr bwMode="auto">
              <a:xfrm>
                <a:off x="5483225" y="2651126"/>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8" name="Oval 197"/>
              <p:cNvSpPr>
                <a:spLocks noChangeArrowheads="1"/>
              </p:cNvSpPr>
              <p:nvPr/>
            </p:nvSpPr>
            <p:spPr bwMode="auto">
              <a:xfrm>
                <a:off x="5483225" y="26416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79" name="Oval 198"/>
              <p:cNvSpPr>
                <a:spLocks noChangeArrowheads="1"/>
              </p:cNvSpPr>
              <p:nvPr/>
            </p:nvSpPr>
            <p:spPr bwMode="auto">
              <a:xfrm>
                <a:off x="5483225" y="2590801"/>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0" name="Oval 199"/>
              <p:cNvSpPr>
                <a:spLocks noChangeArrowheads="1"/>
              </p:cNvSpPr>
              <p:nvPr/>
            </p:nvSpPr>
            <p:spPr bwMode="auto">
              <a:xfrm>
                <a:off x="5483225" y="2528888"/>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1" name="Oval 200"/>
              <p:cNvSpPr>
                <a:spLocks noChangeArrowheads="1"/>
              </p:cNvSpPr>
              <p:nvPr/>
            </p:nvSpPr>
            <p:spPr bwMode="auto">
              <a:xfrm>
                <a:off x="5483225" y="2430463"/>
                <a:ext cx="150813" cy="150813"/>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2" name="Oval 201"/>
              <p:cNvSpPr>
                <a:spLocks noChangeArrowheads="1"/>
              </p:cNvSpPr>
              <p:nvPr/>
            </p:nvSpPr>
            <p:spPr bwMode="auto">
              <a:xfrm>
                <a:off x="5483225" y="2097088"/>
                <a:ext cx="150813"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3" name="Oval 202"/>
              <p:cNvSpPr>
                <a:spLocks noChangeArrowheads="1"/>
              </p:cNvSpPr>
              <p:nvPr/>
            </p:nvSpPr>
            <p:spPr bwMode="auto">
              <a:xfrm>
                <a:off x="2481263" y="4562476"/>
                <a:ext cx="149225"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4" name="Oval 203"/>
              <p:cNvSpPr>
                <a:spLocks noChangeArrowheads="1"/>
              </p:cNvSpPr>
              <p:nvPr/>
            </p:nvSpPr>
            <p:spPr bwMode="auto">
              <a:xfrm>
                <a:off x="2481263" y="4391026"/>
                <a:ext cx="149225"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85" name="Oval 204"/>
              <p:cNvSpPr>
                <a:spLocks noChangeArrowheads="1"/>
              </p:cNvSpPr>
              <p:nvPr/>
            </p:nvSpPr>
            <p:spPr bwMode="auto">
              <a:xfrm>
                <a:off x="2481263" y="4287838"/>
                <a:ext cx="149225" cy="14922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nvGrpSpPr>
              <p:cNvPr id="8" name="Group 406"/>
              <p:cNvGrpSpPr>
                <a:grpSpLocks/>
              </p:cNvGrpSpPr>
              <p:nvPr/>
            </p:nvGrpSpPr>
            <p:grpSpPr bwMode="auto">
              <a:xfrm>
                <a:off x="1055688" y="1223963"/>
                <a:ext cx="4578350" cy="2911475"/>
                <a:chOff x="665" y="771"/>
                <a:chExt cx="2884" cy="1834"/>
              </a:xfrm>
            </p:grpSpPr>
            <p:sp>
              <p:nvSpPr>
                <p:cNvPr id="286" name="Oval 206"/>
                <p:cNvSpPr>
                  <a:spLocks noChangeArrowheads="1"/>
                </p:cNvSpPr>
                <p:nvPr/>
              </p:nvSpPr>
              <p:spPr bwMode="auto">
                <a:xfrm>
                  <a:off x="1563" y="2511"/>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7" name="Oval 207"/>
                <p:cNvSpPr>
                  <a:spLocks noChangeArrowheads="1"/>
                </p:cNvSpPr>
                <p:nvPr/>
              </p:nvSpPr>
              <p:spPr bwMode="auto">
                <a:xfrm>
                  <a:off x="1563" y="2450"/>
                  <a:ext cx="94" cy="9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8" name="Oval 208"/>
                <p:cNvSpPr>
                  <a:spLocks noChangeArrowheads="1"/>
                </p:cNvSpPr>
                <p:nvPr/>
              </p:nvSpPr>
              <p:spPr bwMode="auto">
                <a:xfrm>
                  <a:off x="1563" y="2387"/>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9" name="Oval 209"/>
                <p:cNvSpPr>
                  <a:spLocks noChangeArrowheads="1"/>
                </p:cNvSpPr>
                <p:nvPr/>
              </p:nvSpPr>
              <p:spPr bwMode="auto">
                <a:xfrm>
                  <a:off x="1563" y="2333"/>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0" name="Oval 210"/>
                <p:cNvSpPr>
                  <a:spLocks noChangeArrowheads="1"/>
                </p:cNvSpPr>
                <p:nvPr/>
              </p:nvSpPr>
              <p:spPr bwMode="auto">
                <a:xfrm>
                  <a:off x="1563" y="2228"/>
                  <a:ext cx="94" cy="9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1" name="Oval 211"/>
                <p:cNvSpPr>
                  <a:spLocks noChangeArrowheads="1"/>
                </p:cNvSpPr>
                <p:nvPr/>
              </p:nvSpPr>
              <p:spPr bwMode="auto">
                <a:xfrm>
                  <a:off x="1563" y="2196"/>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2" name="Oval 212"/>
                <p:cNvSpPr>
                  <a:spLocks noChangeArrowheads="1"/>
                </p:cNvSpPr>
                <p:nvPr/>
              </p:nvSpPr>
              <p:spPr bwMode="auto">
                <a:xfrm>
                  <a:off x="1563" y="2183"/>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3" name="Oval 213"/>
                <p:cNvSpPr>
                  <a:spLocks noChangeArrowheads="1"/>
                </p:cNvSpPr>
                <p:nvPr/>
              </p:nvSpPr>
              <p:spPr bwMode="auto">
                <a:xfrm>
                  <a:off x="1563" y="2000"/>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4" name="Oval 214"/>
                <p:cNvSpPr>
                  <a:spLocks noChangeArrowheads="1"/>
                </p:cNvSpPr>
                <p:nvPr/>
              </p:nvSpPr>
              <p:spPr bwMode="auto">
                <a:xfrm>
                  <a:off x="1563" y="1905"/>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5" name="Oval 215"/>
                <p:cNvSpPr>
                  <a:spLocks noChangeArrowheads="1"/>
                </p:cNvSpPr>
                <p:nvPr/>
              </p:nvSpPr>
              <p:spPr bwMode="auto">
                <a:xfrm>
                  <a:off x="1563" y="1835"/>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6" name="Oval 216"/>
                <p:cNvSpPr>
                  <a:spLocks noChangeArrowheads="1"/>
                </p:cNvSpPr>
                <p:nvPr/>
              </p:nvSpPr>
              <p:spPr bwMode="auto">
                <a:xfrm>
                  <a:off x="1563" y="1808"/>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7" name="Oval 217"/>
                <p:cNvSpPr>
                  <a:spLocks noChangeArrowheads="1"/>
                </p:cNvSpPr>
                <p:nvPr/>
              </p:nvSpPr>
              <p:spPr bwMode="auto">
                <a:xfrm>
                  <a:off x="1563" y="1742"/>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8" name="Oval 218"/>
                <p:cNvSpPr>
                  <a:spLocks noChangeArrowheads="1"/>
                </p:cNvSpPr>
                <p:nvPr/>
              </p:nvSpPr>
              <p:spPr bwMode="auto">
                <a:xfrm>
                  <a:off x="1563" y="1602"/>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9" name="Oval 219"/>
                <p:cNvSpPr>
                  <a:spLocks noChangeArrowheads="1"/>
                </p:cNvSpPr>
                <p:nvPr/>
              </p:nvSpPr>
              <p:spPr bwMode="auto">
                <a:xfrm>
                  <a:off x="1563" y="1584"/>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0" name="Oval 220"/>
                <p:cNvSpPr>
                  <a:spLocks noChangeArrowheads="1"/>
                </p:cNvSpPr>
                <p:nvPr/>
              </p:nvSpPr>
              <p:spPr bwMode="auto">
                <a:xfrm>
                  <a:off x="1563" y="1434"/>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1" name="Oval 221"/>
                <p:cNvSpPr>
                  <a:spLocks noChangeArrowheads="1"/>
                </p:cNvSpPr>
                <p:nvPr/>
              </p:nvSpPr>
              <p:spPr bwMode="auto">
                <a:xfrm>
                  <a:off x="1563" y="1404"/>
                  <a:ext cx="94" cy="95"/>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2" name="Oval 222"/>
                <p:cNvSpPr>
                  <a:spLocks noChangeArrowheads="1"/>
                </p:cNvSpPr>
                <p:nvPr/>
              </p:nvSpPr>
              <p:spPr bwMode="auto">
                <a:xfrm>
                  <a:off x="1563" y="771"/>
                  <a:ext cx="94" cy="94"/>
                </a:xfrm>
                <a:prstGeom prst="ellipse">
                  <a:avLst/>
                </a:pr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3" name="Oval 223"/>
                <p:cNvSpPr>
                  <a:spLocks noChangeArrowheads="1"/>
                </p:cNvSpPr>
                <p:nvPr/>
              </p:nvSpPr>
              <p:spPr bwMode="auto">
                <a:xfrm>
                  <a:off x="1563" y="2036"/>
                  <a:ext cx="94" cy="94"/>
                </a:xfrm>
                <a:prstGeom prst="ellipse">
                  <a:avLst/>
                </a:prstGeom>
                <a:solidFill>
                  <a:srgbClr val="FF0000"/>
                </a:solidFill>
                <a:ln w="30163">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4" name="Oval 224"/>
                <p:cNvSpPr>
                  <a:spLocks noChangeArrowheads="1"/>
                </p:cNvSpPr>
                <p:nvPr/>
              </p:nvSpPr>
              <p:spPr bwMode="auto">
                <a:xfrm>
                  <a:off x="3454" y="2432"/>
                  <a:ext cx="95" cy="95"/>
                </a:xfrm>
                <a:prstGeom prst="ellipse">
                  <a:avLst/>
                </a:prstGeom>
                <a:solidFill>
                  <a:srgbClr val="FF0000"/>
                </a:solidFill>
                <a:ln w="30163">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5" name="Freeform 225"/>
                <p:cNvSpPr>
                  <a:spLocks/>
                </p:cNvSpPr>
                <p:nvPr/>
              </p:nvSpPr>
              <p:spPr bwMode="auto">
                <a:xfrm>
                  <a:off x="1611" y="2083"/>
                  <a:ext cx="1891" cy="413"/>
                </a:xfrm>
                <a:custGeom>
                  <a:avLst/>
                  <a:gdLst>
                    <a:gd name="T0" fmla="*/ 0 w 2432"/>
                    <a:gd name="T1" fmla="*/ 0 h 531"/>
                    <a:gd name="T2" fmla="*/ 2432 w 2432"/>
                    <a:gd name="T3" fmla="*/ 510 h 531"/>
                    <a:gd name="T4" fmla="*/ 2220 w 2432"/>
                    <a:gd name="T5" fmla="*/ 531 h 531"/>
                    <a:gd name="T6" fmla="*/ 2246 w 2432"/>
                    <a:gd name="T7" fmla="*/ 407 h 531"/>
                    <a:gd name="T8" fmla="*/ 2432 w 2432"/>
                    <a:gd name="T9" fmla="*/ 510 h 531"/>
                  </a:gdLst>
                  <a:ahLst/>
                  <a:cxnLst>
                    <a:cxn ang="0">
                      <a:pos x="T0" y="T1"/>
                    </a:cxn>
                    <a:cxn ang="0">
                      <a:pos x="T2" y="T3"/>
                    </a:cxn>
                    <a:cxn ang="0">
                      <a:pos x="T4" y="T5"/>
                    </a:cxn>
                    <a:cxn ang="0">
                      <a:pos x="T6" y="T7"/>
                    </a:cxn>
                    <a:cxn ang="0">
                      <a:pos x="T8" y="T9"/>
                    </a:cxn>
                  </a:cxnLst>
                  <a:rect l="0" t="0" r="r" b="b"/>
                  <a:pathLst>
                    <a:path w="2432" h="531">
                      <a:moveTo>
                        <a:pt x="0" y="0"/>
                      </a:moveTo>
                      <a:lnTo>
                        <a:pt x="2432" y="510"/>
                      </a:lnTo>
                      <a:lnTo>
                        <a:pt x="2220" y="531"/>
                      </a:lnTo>
                      <a:lnTo>
                        <a:pt x="2246" y="407"/>
                      </a:lnTo>
                      <a:lnTo>
                        <a:pt x="2432" y="510"/>
                      </a:lnTo>
                    </a:path>
                  </a:pathLst>
                </a:custGeom>
                <a:noFill/>
                <a:ln w="30163">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6" name="Freeform 226"/>
                <p:cNvSpPr>
                  <a:spLocks/>
                </p:cNvSpPr>
                <p:nvPr/>
              </p:nvSpPr>
              <p:spPr bwMode="auto">
                <a:xfrm>
                  <a:off x="3337" y="2399"/>
                  <a:ext cx="165" cy="97"/>
                </a:xfrm>
                <a:custGeom>
                  <a:avLst/>
                  <a:gdLst>
                    <a:gd name="T0" fmla="*/ 330 w 330"/>
                    <a:gd name="T1" fmla="*/ 160 h 193"/>
                    <a:gd name="T2" fmla="*/ 0 w 330"/>
                    <a:gd name="T3" fmla="*/ 193 h 193"/>
                    <a:gd name="T4" fmla="*/ 41 w 330"/>
                    <a:gd name="T5" fmla="*/ 0 h 193"/>
                    <a:gd name="T6" fmla="*/ 330 w 330"/>
                    <a:gd name="T7" fmla="*/ 160 h 193"/>
                  </a:gdLst>
                  <a:ahLst/>
                  <a:cxnLst>
                    <a:cxn ang="0">
                      <a:pos x="T0" y="T1"/>
                    </a:cxn>
                    <a:cxn ang="0">
                      <a:pos x="T2" y="T3"/>
                    </a:cxn>
                    <a:cxn ang="0">
                      <a:pos x="T4" y="T5"/>
                    </a:cxn>
                    <a:cxn ang="0">
                      <a:pos x="T6" y="T7"/>
                    </a:cxn>
                  </a:cxnLst>
                  <a:rect l="0" t="0" r="r" b="b"/>
                  <a:pathLst>
                    <a:path w="330" h="193">
                      <a:moveTo>
                        <a:pt x="330" y="160"/>
                      </a:moveTo>
                      <a:lnTo>
                        <a:pt x="0" y="193"/>
                      </a:lnTo>
                      <a:lnTo>
                        <a:pt x="41" y="0"/>
                      </a:lnTo>
                      <a:lnTo>
                        <a:pt x="330" y="160"/>
                      </a:lnTo>
                      <a:close/>
                    </a:path>
                  </a:pathLst>
                </a:custGeom>
                <a:solidFill>
                  <a:srgbClr val="FF0000"/>
                </a:solidFill>
                <a:ln w="30163">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7" name="Line 227"/>
                <p:cNvSpPr>
                  <a:spLocks noChangeShapeType="1"/>
                </p:cNvSpPr>
                <p:nvPr/>
              </p:nvSpPr>
              <p:spPr bwMode="auto">
                <a:xfrm>
                  <a:off x="66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8" name="Line 228"/>
                <p:cNvSpPr>
                  <a:spLocks noChangeShapeType="1"/>
                </p:cNvSpPr>
                <p:nvPr/>
              </p:nvSpPr>
              <p:spPr bwMode="auto">
                <a:xfrm>
                  <a:off x="67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9" name="Line 229"/>
                <p:cNvSpPr>
                  <a:spLocks noChangeShapeType="1"/>
                </p:cNvSpPr>
                <p:nvPr/>
              </p:nvSpPr>
              <p:spPr bwMode="auto">
                <a:xfrm>
                  <a:off x="68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0" name="Line 230"/>
                <p:cNvSpPr>
                  <a:spLocks noChangeShapeType="1"/>
                </p:cNvSpPr>
                <p:nvPr/>
              </p:nvSpPr>
              <p:spPr bwMode="auto">
                <a:xfrm>
                  <a:off x="69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1" name="Line 231"/>
                <p:cNvSpPr>
                  <a:spLocks noChangeShapeType="1"/>
                </p:cNvSpPr>
                <p:nvPr/>
              </p:nvSpPr>
              <p:spPr bwMode="auto">
                <a:xfrm>
                  <a:off x="699"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2" name="Line 232"/>
                <p:cNvSpPr>
                  <a:spLocks noChangeShapeType="1"/>
                </p:cNvSpPr>
                <p:nvPr/>
              </p:nvSpPr>
              <p:spPr bwMode="auto">
                <a:xfrm>
                  <a:off x="70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3" name="Line 233"/>
                <p:cNvSpPr>
                  <a:spLocks noChangeShapeType="1"/>
                </p:cNvSpPr>
                <p:nvPr/>
              </p:nvSpPr>
              <p:spPr bwMode="auto">
                <a:xfrm>
                  <a:off x="71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4" name="Line 234"/>
                <p:cNvSpPr>
                  <a:spLocks noChangeShapeType="1"/>
                </p:cNvSpPr>
                <p:nvPr/>
              </p:nvSpPr>
              <p:spPr bwMode="auto">
                <a:xfrm>
                  <a:off x="72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5" name="Line 235"/>
                <p:cNvSpPr>
                  <a:spLocks noChangeShapeType="1"/>
                </p:cNvSpPr>
                <p:nvPr/>
              </p:nvSpPr>
              <p:spPr bwMode="auto">
                <a:xfrm>
                  <a:off x="73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6" name="Line 236"/>
                <p:cNvSpPr>
                  <a:spLocks noChangeShapeType="1"/>
                </p:cNvSpPr>
                <p:nvPr/>
              </p:nvSpPr>
              <p:spPr bwMode="auto">
                <a:xfrm>
                  <a:off x="74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7" name="Line 237"/>
                <p:cNvSpPr>
                  <a:spLocks noChangeShapeType="1"/>
                </p:cNvSpPr>
                <p:nvPr/>
              </p:nvSpPr>
              <p:spPr bwMode="auto">
                <a:xfrm>
                  <a:off x="75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8" name="Line 238"/>
                <p:cNvSpPr>
                  <a:spLocks noChangeShapeType="1"/>
                </p:cNvSpPr>
                <p:nvPr/>
              </p:nvSpPr>
              <p:spPr bwMode="auto">
                <a:xfrm>
                  <a:off x="75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9" name="Line 239"/>
                <p:cNvSpPr>
                  <a:spLocks noChangeShapeType="1"/>
                </p:cNvSpPr>
                <p:nvPr/>
              </p:nvSpPr>
              <p:spPr bwMode="auto">
                <a:xfrm>
                  <a:off x="76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0" name="Line 240"/>
                <p:cNvSpPr>
                  <a:spLocks noChangeShapeType="1"/>
                </p:cNvSpPr>
                <p:nvPr/>
              </p:nvSpPr>
              <p:spPr bwMode="auto">
                <a:xfrm>
                  <a:off x="776"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1" name="Line 241"/>
                <p:cNvSpPr>
                  <a:spLocks noChangeShapeType="1"/>
                </p:cNvSpPr>
                <p:nvPr/>
              </p:nvSpPr>
              <p:spPr bwMode="auto">
                <a:xfrm>
                  <a:off x="78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2" name="Line 242"/>
                <p:cNvSpPr>
                  <a:spLocks noChangeShapeType="1"/>
                </p:cNvSpPr>
                <p:nvPr/>
              </p:nvSpPr>
              <p:spPr bwMode="auto">
                <a:xfrm>
                  <a:off x="79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3" name="Line 243"/>
                <p:cNvSpPr>
                  <a:spLocks noChangeShapeType="1"/>
                </p:cNvSpPr>
                <p:nvPr/>
              </p:nvSpPr>
              <p:spPr bwMode="auto">
                <a:xfrm>
                  <a:off x="80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4" name="Line 244"/>
                <p:cNvSpPr>
                  <a:spLocks noChangeShapeType="1"/>
                </p:cNvSpPr>
                <p:nvPr/>
              </p:nvSpPr>
              <p:spPr bwMode="auto">
                <a:xfrm>
                  <a:off x="81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5" name="Line 245"/>
                <p:cNvSpPr>
                  <a:spLocks noChangeShapeType="1"/>
                </p:cNvSpPr>
                <p:nvPr/>
              </p:nvSpPr>
              <p:spPr bwMode="auto">
                <a:xfrm>
                  <a:off x="81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6" name="Line 246"/>
                <p:cNvSpPr>
                  <a:spLocks noChangeShapeType="1"/>
                </p:cNvSpPr>
                <p:nvPr/>
              </p:nvSpPr>
              <p:spPr bwMode="auto">
                <a:xfrm>
                  <a:off x="82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7" name="Line 247"/>
                <p:cNvSpPr>
                  <a:spLocks noChangeShapeType="1"/>
                </p:cNvSpPr>
                <p:nvPr/>
              </p:nvSpPr>
              <p:spPr bwMode="auto">
                <a:xfrm>
                  <a:off x="83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8" name="Line 248"/>
                <p:cNvSpPr>
                  <a:spLocks noChangeShapeType="1"/>
                </p:cNvSpPr>
                <p:nvPr/>
              </p:nvSpPr>
              <p:spPr bwMode="auto">
                <a:xfrm>
                  <a:off x="84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9" name="Line 249"/>
                <p:cNvSpPr>
                  <a:spLocks noChangeShapeType="1"/>
                </p:cNvSpPr>
                <p:nvPr/>
              </p:nvSpPr>
              <p:spPr bwMode="auto">
                <a:xfrm>
                  <a:off x="85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0" name="Line 250"/>
                <p:cNvSpPr>
                  <a:spLocks noChangeShapeType="1"/>
                </p:cNvSpPr>
                <p:nvPr/>
              </p:nvSpPr>
              <p:spPr bwMode="auto">
                <a:xfrm>
                  <a:off x="86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1" name="Line 251"/>
                <p:cNvSpPr>
                  <a:spLocks noChangeShapeType="1"/>
                </p:cNvSpPr>
                <p:nvPr/>
              </p:nvSpPr>
              <p:spPr bwMode="auto">
                <a:xfrm>
                  <a:off x="870"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2" name="Line 252"/>
                <p:cNvSpPr>
                  <a:spLocks noChangeShapeType="1"/>
                </p:cNvSpPr>
                <p:nvPr/>
              </p:nvSpPr>
              <p:spPr bwMode="auto">
                <a:xfrm>
                  <a:off x="87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3" name="Line 253"/>
                <p:cNvSpPr>
                  <a:spLocks noChangeShapeType="1"/>
                </p:cNvSpPr>
                <p:nvPr/>
              </p:nvSpPr>
              <p:spPr bwMode="auto">
                <a:xfrm>
                  <a:off x="88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4" name="Line 254"/>
                <p:cNvSpPr>
                  <a:spLocks noChangeShapeType="1"/>
                </p:cNvSpPr>
                <p:nvPr/>
              </p:nvSpPr>
              <p:spPr bwMode="auto">
                <a:xfrm>
                  <a:off x="89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5" name="Line 255"/>
                <p:cNvSpPr>
                  <a:spLocks noChangeShapeType="1"/>
                </p:cNvSpPr>
                <p:nvPr/>
              </p:nvSpPr>
              <p:spPr bwMode="auto">
                <a:xfrm>
                  <a:off x="90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6" name="Line 256"/>
                <p:cNvSpPr>
                  <a:spLocks noChangeShapeType="1"/>
                </p:cNvSpPr>
                <p:nvPr/>
              </p:nvSpPr>
              <p:spPr bwMode="auto">
                <a:xfrm>
                  <a:off x="91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7" name="Line 257"/>
                <p:cNvSpPr>
                  <a:spLocks noChangeShapeType="1"/>
                </p:cNvSpPr>
                <p:nvPr/>
              </p:nvSpPr>
              <p:spPr bwMode="auto">
                <a:xfrm>
                  <a:off x="92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8" name="Line 258"/>
                <p:cNvSpPr>
                  <a:spLocks noChangeShapeType="1"/>
                </p:cNvSpPr>
                <p:nvPr/>
              </p:nvSpPr>
              <p:spPr bwMode="auto">
                <a:xfrm>
                  <a:off x="93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9" name="Line 259"/>
                <p:cNvSpPr>
                  <a:spLocks noChangeShapeType="1"/>
                </p:cNvSpPr>
                <p:nvPr/>
              </p:nvSpPr>
              <p:spPr bwMode="auto">
                <a:xfrm>
                  <a:off x="93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0" name="Line 260"/>
                <p:cNvSpPr>
                  <a:spLocks noChangeShapeType="1"/>
                </p:cNvSpPr>
                <p:nvPr/>
              </p:nvSpPr>
              <p:spPr bwMode="auto">
                <a:xfrm>
                  <a:off x="947"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1" name="Line 261"/>
                <p:cNvSpPr>
                  <a:spLocks noChangeShapeType="1"/>
                </p:cNvSpPr>
                <p:nvPr/>
              </p:nvSpPr>
              <p:spPr bwMode="auto">
                <a:xfrm>
                  <a:off x="95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2" name="Line 262"/>
                <p:cNvSpPr>
                  <a:spLocks noChangeShapeType="1"/>
                </p:cNvSpPr>
                <p:nvPr/>
              </p:nvSpPr>
              <p:spPr bwMode="auto">
                <a:xfrm>
                  <a:off x="96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3" name="Line 263"/>
                <p:cNvSpPr>
                  <a:spLocks noChangeShapeType="1"/>
                </p:cNvSpPr>
                <p:nvPr/>
              </p:nvSpPr>
              <p:spPr bwMode="auto">
                <a:xfrm>
                  <a:off x="97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4" name="Line 264"/>
                <p:cNvSpPr>
                  <a:spLocks noChangeShapeType="1"/>
                </p:cNvSpPr>
                <p:nvPr/>
              </p:nvSpPr>
              <p:spPr bwMode="auto">
                <a:xfrm>
                  <a:off x="98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5" name="Line 265"/>
                <p:cNvSpPr>
                  <a:spLocks noChangeShapeType="1"/>
                </p:cNvSpPr>
                <p:nvPr/>
              </p:nvSpPr>
              <p:spPr bwMode="auto">
                <a:xfrm>
                  <a:off x="99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6" name="Line 266"/>
                <p:cNvSpPr>
                  <a:spLocks noChangeShapeType="1"/>
                </p:cNvSpPr>
                <p:nvPr/>
              </p:nvSpPr>
              <p:spPr bwMode="auto">
                <a:xfrm>
                  <a:off x="99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7" name="Line 267"/>
                <p:cNvSpPr>
                  <a:spLocks noChangeShapeType="1"/>
                </p:cNvSpPr>
                <p:nvPr/>
              </p:nvSpPr>
              <p:spPr bwMode="auto">
                <a:xfrm>
                  <a:off x="100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8" name="Line 268"/>
                <p:cNvSpPr>
                  <a:spLocks noChangeShapeType="1"/>
                </p:cNvSpPr>
                <p:nvPr/>
              </p:nvSpPr>
              <p:spPr bwMode="auto">
                <a:xfrm>
                  <a:off x="101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9" name="Line 269"/>
                <p:cNvSpPr>
                  <a:spLocks noChangeShapeType="1"/>
                </p:cNvSpPr>
                <p:nvPr/>
              </p:nvSpPr>
              <p:spPr bwMode="auto">
                <a:xfrm>
                  <a:off x="1024"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0" name="Line 270"/>
                <p:cNvSpPr>
                  <a:spLocks noChangeShapeType="1"/>
                </p:cNvSpPr>
                <p:nvPr/>
              </p:nvSpPr>
              <p:spPr bwMode="auto">
                <a:xfrm>
                  <a:off x="103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1" name="Line 271"/>
                <p:cNvSpPr>
                  <a:spLocks noChangeShapeType="1"/>
                </p:cNvSpPr>
                <p:nvPr/>
              </p:nvSpPr>
              <p:spPr bwMode="auto">
                <a:xfrm>
                  <a:off x="104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2" name="Line 272"/>
                <p:cNvSpPr>
                  <a:spLocks noChangeShapeType="1"/>
                </p:cNvSpPr>
                <p:nvPr/>
              </p:nvSpPr>
              <p:spPr bwMode="auto">
                <a:xfrm>
                  <a:off x="105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3" name="Line 273"/>
                <p:cNvSpPr>
                  <a:spLocks noChangeShapeType="1"/>
                </p:cNvSpPr>
                <p:nvPr/>
              </p:nvSpPr>
              <p:spPr bwMode="auto">
                <a:xfrm>
                  <a:off x="105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4" name="Line 274"/>
                <p:cNvSpPr>
                  <a:spLocks noChangeShapeType="1"/>
                </p:cNvSpPr>
                <p:nvPr/>
              </p:nvSpPr>
              <p:spPr bwMode="auto">
                <a:xfrm>
                  <a:off x="106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5" name="Line 275"/>
                <p:cNvSpPr>
                  <a:spLocks noChangeShapeType="1"/>
                </p:cNvSpPr>
                <p:nvPr/>
              </p:nvSpPr>
              <p:spPr bwMode="auto">
                <a:xfrm>
                  <a:off x="107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6" name="Line 276"/>
                <p:cNvSpPr>
                  <a:spLocks noChangeShapeType="1"/>
                </p:cNvSpPr>
                <p:nvPr/>
              </p:nvSpPr>
              <p:spPr bwMode="auto">
                <a:xfrm>
                  <a:off x="108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7" name="Line 277"/>
                <p:cNvSpPr>
                  <a:spLocks noChangeShapeType="1"/>
                </p:cNvSpPr>
                <p:nvPr/>
              </p:nvSpPr>
              <p:spPr bwMode="auto">
                <a:xfrm>
                  <a:off x="109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8" name="Line 278"/>
                <p:cNvSpPr>
                  <a:spLocks noChangeShapeType="1"/>
                </p:cNvSpPr>
                <p:nvPr/>
              </p:nvSpPr>
              <p:spPr bwMode="auto">
                <a:xfrm>
                  <a:off x="1101"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9" name="Line 279"/>
                <p:cNvSpPr>
                  <a:spLocks noChangeShapeType="1"/>
                </p:cNvSpPr>
                <p:nvPr/>
              </p:nvSpPr>
              <p:spPr bwMode="auto">
                <a:xfrm>
                  <a:off x="111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0" name="Line 280"/>
                <p:cNvSpPr>
                  <a:spLocks noChangeShapeType="1"/>
                </p:cNvSpPr>
                <p:nvPr/>
              </p:nvSpPr>
              <p:spPr bwMode="auto">
                <a:xfrm>
                  <a:off x="111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1" name="Line 281"/>
                <p:cNvSpPr>
                  <a:spLocks noChangeShapeType="1"/>
                </p:cNvSpPr>
                <p:nvPr/>
              </p:nvSpPr>
              <p:spPr bwMode="auto">
                <a:xfrm>
                  <a:off x="112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2" name="Line 282"/>
                <p:cNvSpPr>
                  <a:spLocks noChangeShapeType="1"/>
                </p:cNvSpPr>
                <p:nvPr/>
              </p:nvSpPr>
              <p:spPr bwMode="auto">
                <a:xfrm>
                  <a:off x="113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3" name="Line 283"/>
                <p:cNvSpPr>
                  <a:spLocks noChangeShapeType="1"/>
                </p:cNvSpPr>
                <p:nvPr/>
              </p:nvSpPr>
              <p:spPr bwMode="auto">
                <a:xfrm>
                  <a:off x="114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4" name="Line 284"/>
                <p:cNvSpPr>
                  <a:spLocks noChangeShapeType="1"/>
                </p:cNvSpPr>
                <p:nvPr/>
              </p:nvSpPr>
              <p:spPr bwMode="auto">
                <a:xfrm>
                  <a:off x="115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5" name="Line 285"/>
                <p:cNvSpPr>
                  <a:spLocks noChangeShapeType="1"/>
                </p:cNvSpPr>
                <p:nvPr/>
              </p:nvSpPr>
              <p:spPr bwMode="auto">
                <a:xfrm>
                  <a:off x="116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6" name="Line 286"/>
                <p:cNvSpPr>
                  <a:spLocks noChangeShapeType="1"/>
                </p:cNvSpPr>
                <p:nvPr/>
              </p:nvSpPr>
              <p:spPr bwMode="auto">
                <a:xfrm>
                  <a:off x="117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7" name="Line 287"/>
                <p:cNvSpPr>
                  <a:spLocks noChangeShapeType="1"/>
                </p:cNvSpPr>
                <p:nvPr/>
              </p:nvSpPr>
              <p:spPr bwMode="auto">
                <a:xfrm>
                  <a:off x="1178"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8" name="Line 288"/>
                <p:cNvSpPr>
                  <a:spLocks noChangeShapeType="1"/>
                </p:cNvSpPr>
                <p:nvPr/>
              </p:nvSpPr>
              <p:spPr bwMode="auto">
                <a:xfrm>
                  <a:off x="118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9" name="Line 289"/>
                <p:cNvSpPr>
                  <a:spLocks noChangeShapeType="1"/>
                </p:cNvSpPr>
                <p:nvPr/>
              </p:nvSpPr>
              <p:spPr bwMode="auto">
                <a:xfrm>
                  <a:off x="119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0" name="Line 290"/>
                <p:cNvSpPr>
                  <a:spLocks noChangeShapeType="1"/>
                </p:cNvSpPr>
                <p:nvPr/>
              </p:nvSpPr>
              <p:spPr bwMode="auto">
                <a:xfrm>
                  <a:off x="120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1" name="Line 291"/>
                <p:cNvSpPr>
                  <a:spLocks noChangeShapeType="1"/>
                </p:cNvSpPr>
                <p:nvPr/>
              </p:nvSpPr>
              <p:spPr bwMode="auto">
                <a:xfrm>
                  <a:off x="121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2" name="Line 292"/>
                <p:cNvSpPr>
                  <a:spLocks noChangeShapeType="1"/>
                </p:cNvSpPr>
                <p:nvPr/>
              </p:nvSpPr>
              <p:spPr bwMode="auto">
                <a:xfrm>
                  <a:off x="122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3" name="Line 293"/>
                <p:cNvSpPr>
                  <a:spLocks noChangeShapeType="1"/>
                </p:cNvSpPr>
                <p:nvPr/>
              </p:nvSpPr>
              <p:spPr bwMode="auto">
                <a:xfrm>
                  <a:off x="123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4" name="Line 294"/>
                <p:cNvSpPr>
                  <a:spLocks noChangeShapeType="1"/>
                </p:cNvSpPr>
                <p:nvPr/>
              </p:nvSpPr>
              <p:spPr bwMode="auto">
                <a:xfrm>
                  <a:off x="123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5" name="Line 295"/>
                <p:cNvSpPr>
                  <a:spLocks noChangeShapeType="1"/>
                </p:cNvSpPr>
                <p:nvPr/>
              </p:nvSpPr>
              <p:spPr bwMode="auto">
                <a:xfrm>
                  <a:off x="124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6" name="Line 296"/>
                <p:cNvSpPr>
                  <a:spLocks noChangeShapeType="1"/>
                </p:cNvSpPr>
                <p:nvPr/>
              </p:nvSpPr>
              <p:spPr bwMode="auto">
                <a:xfrm>
                  <a:off x="1255"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7" name="Line 297"/>
                <p:cNvSpPr>
                  <a:spLocks noChangeShapeType="1"/>
                </p:cNvSpPr>
                <p:nvPr/>
              </p:nvSpPr>
              <p:spPr bwMode="auto">
                <a:xfrm>
                  <a:off x="126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8" name="Line 298"/>
                <p:cNvSpPr>
                  <a:spLocks noChangeShapeType="1"/>
                </p:cNvSpPr>
                <p:nvPr/>
              </p:nvSpPr>
              <p:spPr bwMode="auto">
                <a:xfrm>
                  <a:off x="127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9" name="Line 299"/>
                <p:cNvSpPr>
                  <a:spLocks noChangeShapeType="1"/>
                </p:cNvSpPr>
                <p:nvPr/>
              </p:nvSpPr>
              <p:spPr bwMode="auto">
                <a:xfrm>
                  <a:off x="128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0" name="Line 300"/>
                <p:cNvSpPr>
                  <a:spLocks noChangeShapeType="1"/>
                </p:cNvSpPr>
                <p:nvPr/>
              </p:nvSpPr>
              <p:spPr bwMode="auto">
                <a:xfrm>
                  <a:off x="1290"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1" name="Line 301"/>
                <p:cNvSpPr>
                  <a:spLocks noChangeShapeType="1"/>
                </p:cNvSpPr>
                <p:nvPr/>
              </p:nvSpPr>
              <p:spPr bwMode="auto">
                <a:xfrm>
                  <a:off x="129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2" name="Line 302"/>
                <p:cNvSpPr>
                  <a:spLocks noChangeShapeType="1"/>
                </p:cNvSpPr>
                <p:nvPr/>
              </p:nvSpPr>
              <p:spPr bwMode="auto">
                <a:xfrm>
                  <a:off x="130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3" name="Line 303"/>
                <p:cNvSpPr>
                  <a:spLocks noChangeShapeType="1"/>
                </p:cNvSpPr>
                <p:nvPr/>
              </p:nvSpPr>
              <p:spPr bwMode="auto">
                <a:xfrm>
                  <a:off x="131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4" name="Line 304"/>
                <p:cNvSpPr>
                  <a:spLocks noChangeShapeType="1"/>
                </p:cNvSpPr>
                <p:nvPr/>
              </p:nvSpPr>
              <p:spPr bwMode="auto">
                <a:xfrm>
                  <a:off x="132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5" name="Line 305"/>
                <p:cNvSpPr>
                  <a:spLocks noChangeShapeType="1"/>
                </p:cNvSpPr>
                <p:nvPr/>
              </p:nvSpPr>
              <p:spPr bwMode="auto">
                <a:xfrm>
                  <a:off x="133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6" name="Line 306"/>
                <p:cNvSpPr>
                  <a:spLocks noChangeShapeType="1"/>
                </p:cNvSpPr>
                <p:nvPr/>
              </p:nvSpPr>
              <p:spPr bwMode="auto">
                <a:xfrm>
                  <a:off x="134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7" name="Line 307"/>
                <p:cNvSpPr>
                  <a:spLocks noChangeShapeType="1"/>
                </p:cNvSpPr>
                <p:nvPr/>
              </p:nvSpPr>
              <p:spPr bwMode="auto">
                <a:xfrm>
                  <a:off x="1349"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8" name="Line 308"/>
                <p:cNvSpPr>
                  <a:spLocks noChangeShapeType="1"/>
                </p:cNvSpPr>
                <p:nvPr/>
              </p:nvSpPr>
              <p:spPr bwMode="auto">
                <a:xfrm>
                  <a:off x="135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9" name="Line 309"/>
                <p:cNvSpPr>
                  <a:spLocks noChangeShapeType="1"/>
                </p:cNvSpPr>
                <p:nvPr/>
              </p:nvSpPr>
              <p:spPr bwMode="auto">
                <a:xfrm>
                  <a:off x="1367"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0" name="Line 310"/>
                <p:cNvSpPr>
                  <a:spLocks noChangeShapeType="1"/>
                </p:cNvSpPr>
                <p:nvPr/>
              </p:nvSpPr>
              <p:spPr bwMode="auto">
                <a:xfrm>
                  <a:off x="137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1" name="Line 311"/>
                <p:cNvSpPr>
                  <a:spLocks noChangeShapeType="1"/>
                </p:cNvSpPr>
                <p:nvPr/>
              </p:nvSpPr>
              <p:spPr bwMode="auto">
                <a:xfrm>
                  <a:off x="138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2" name="Line 312"/>
                <p:cNvSpPr>
                  <a:spLocks noChangeShapeType="1"/>
                </p:cNvSpPr>
                <p:nvPr/>
              </p:nvSpPr>
              <p:spPr bwMode="auto">
                <a:xfrm>
                  <a:off x="139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3" name="Line 313"/>
                <p:cNvSpPr>
                  <a:spLocks noChangeShapeType="1"/>
                </p:cNvSpPr>
                <p:nvPr/>
              </p:nvSpPr>
              <p:spPr bwMode="auto">
                <a:xfrm>
                  <a:off x="140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4" name="Line 314"/>
                <p:cNvSpPr>
                  <a:spLocks noChangeShapeType="1"/>
                </p:cNvSpPr>
                <p:nvPr/>
              </p:nvSpPr>
              <p:spPr bwMode="auto">
                <a:xfrm>
                  <a:off x="140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5" name="Line 315"/>
                <p:cNvSpPr>
                  <a:spLocks noChangeShapeType="1"/>
                </p:cNvSpPr>
                <p:nvPr/>
              </p:nvSpPr>
              <p:spPr bwMode="auto">
                <a:xfrm>
                  <a:off x="141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6" name="Line 316"/>
                <p:cNvSpPr>
                  <a:spLocks noChangeShapeType="1"/>
                </p:cNvSpPr>
                <p:nvPr/>
              </p:nvSpPr>
              <p:spPr bwMode="auto">
                <a:xfrm>
                  <a:off x="1426"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7" name="Line 317"/>
                <p:cNvSpPr>
                  <a:spLocks noChangeShapeType="1"/>
                </p:cNvSpPr>
                <p:nvPr/>
              </p:nvSpPr>
              <p:spPr bwMode="auto">
                <a:xfrm>
                  <a:off x="143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8" name="Line 318"/>
                <p:cNvSpPr>
                  <a:spLocks noChangeShapeType="1"/>
                </p:cNvSpPr>
                <p:nvPr/>
              </p:nvSpPr>
              <p:spPr bwMode="auto">
                <a:xfrm>
                  <a:off x="1444"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9" name="Line 319"/>
                <p:cNvSpPr>
                  <a:spLocks noChangeShapeType="1"/>
                </p:cNvSpPr>
                <p:nvPr/>
              </p:nvSpPr>
              <p:spPr bwMode="auto">
                <a:xfrm>
                  <a:off x="145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0" name="Line 320"/>
                <p:cNvSpPr>
                  <a:spLocks noChangeShapeType="1"/>
                </p:cNvSpPr>
                <p:nvPr/>
              </p:nvSpPr>
              <p:spPr bwMode="auto">
                <a:xfrm>
                  <a:off x="146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1" name="Line 321"/>
                <p:cNvSpPr>
                  <a:spLocks noChangeShapeType="1"/>
                </p:cNvSpPr>
                <p:nvPr/>
              </p:nvSpPr>
              <p:spPr bwMode="auto">
                <a:xfrm>
                  <a:off x="146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2" name="Line 322"/>
                <p:cNvSpPr>
                  <a:spLocks noChangeShapeType="1"/>
                </p:cNvSpPr>
                <p:nvPr/>
              </p:nvSpPr>
              <p:spPr bwMode="auto">
                <a:xfrm>
                  <a:off x="147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3" name="Line 323"/>
                <p:cNvSpPr>
                  <a:spLocks noChangeShapeType="1"/>
                </p:cNvSpPr>
                <p:nvPr/>
              </p:nvSpPr>
              <p:spPr bwMode="auto">
                <a:xfrm>
                  <a:off x="148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4" name="Line 324"/>
                <p:cNvSpPr>
                  <a:spLocks noChangeShapeType="1"/>
                </p:cNvSpPr>
                <p:nvPr/>
              </p:nvSpPr>
              <p:spPr bwMode="auto">
                <a:xfrm>
                  <a:off x="149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5" name="Line 325"/>
                <p:cNvSpPr>
                  <a:spLocks noChangeShapeType="1"/>
                </p:cNvSpPr>
                <p:nvPr/>
              </p:nvSpPr>
              <p:spPr bwMode="auto">
                <a:xfrm>
                  <a:off x="1503"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6" name="Line 326"/>
                <p:cNvSpPr>
                  <a:spLocks noChangeShapeType="1"/>
                </p:cNvSpPr>
                <p:nvPr/>
              </p:nvSpPr>
              <p:spPr bwMode="auto">
                <a:xfrm>
                  <a:off x="151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7" name="Line 327"/>
                <p:cNvSpPr>
                  <a:spLocks noChangeShapeType="1"/>
                </p:cNvSpPr>
                <p:nvPr/>
              </p:nvSpPr>
              <p:spPr bwMode="auto">
                <a:xfrm>
                  <a:off x="1521"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8" name="Line 328"/>
                <p:cNvSpPr>
                  <a:spLocks noChangeShapeType="1"/>
                </p:cNvSpPr>
                <p:nvPr/>
              </p:nvSpPr>
              <p:spPr bwMode="auto">
                <a:xfrm>
                  <a:off x="152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9" name="Line 329"/>
                <p:cNvSpPr>
                  <a:spLocks noChangeShapeType="1"/>
                </p:cNvSpPr>
                <p:nvPr/>
              </p:nvSpPr>
              <p:spPr bwMode="auto">
                <a:xfrm>
                  <a:off x="153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0" name="Line 330"/>
                <p:cNvSpPr>
                  <a:spLocks noChangeShapeType="1"/>
                </p:cNvSpPr>
                <p:nvPr/>
              </p:nvSpPr>
              <p:spPr bwMode="auto">
                <a:xfrm>
                  <a:off x="154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1" name="Line 331"/>
                <p:cNvSpPr>
                  <a:spLocks noChangeShapeType="1"/>
                </p:cNvSpPr>
                <p:nvPr/>
              </p:nvSpPr>
              <p:spPr bwMode="auto">
                <a:xfrm>
                  <a:off x="1555"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2" name="Line 332"/>
                <p:cNvSpPr>
                  <a:spLocks noChangeShapeType="1"/>
                </p:cNvSpPr>
                <p:nvPr/>
              </p:nvSpPr>
              <p:spPr bwMode="auto">
                <a:xfrm>
                  <a:off x="1563"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3" name="Line 333"/>
                <p:cNvSpPr>
                  <a:spLocks noChangeShapeType="1"/>
                </p:cNvSpPr>
                <p:nvPr/>
              </p:nvSpPr>
              <p:spPr bwMode="auto">
                <a:xfrm>
                  <a:off x="1572"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4" name="Line 334"/>
                <p:cNvSpPr>
                  <a:spLocks noChangeShapeType="1"/>
                </p:cNvSpPr>
                <p:nvPr/>
              </p:nvSpPr>
              <p:spPr bwMode="auto">
                <a:xfrm>
                  <a:off x="1580" y="2083"/>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5" name="Line 335"/>
                <p:cNvSpPr>
                  <a:spLocks noChangeShapeType="1"/>
                </p:cNvSpPr>
                <p:nvPr/>
              </p:nvSpPr>
              <p:spPr bwMode="auto">
                <a:xfrm>
                  <a:off x="1589"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6" name="Line 336"/>
                <p:cNvSpPr>
                  <a:spLocks noChangeShapeType="1"/>
                </p:cNvSpPr>
                <p:nvPr/>
              </p:nvSpPr>
              <p:spPr bwMode="auto">
                <a:xfrm>
                  <a:off x="1598"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7" name="Line 337"/>
                <p:cNvSpPr>
                  <a:spLocks noChangeShapeType="1"/>
                </p:cNvSpPr>
                <p:nvPr/>
              </p:nvSpPr>
              <p:spPr bwMode="auto">
                <a:xfrm>
                  <a:off x="1606" y="2083"/>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8" name="Line 338"/>
                <p:cNvSpPr>
                  <a:spLocks noChangeShapeType="1"/>
                </p:cNvSpPr>
                <p:nvPr/>
              </p:nvSpPr>
              <p:spPr bwMode="auto">
                <a:xfrm>
                  <a:off x="66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9" name="Line 339"/>
                <p:cNvSpPr>
                  <a:spLocks noChangeShapeType="1"/>
                </p:cNvSpPr>
                <p:nvPr/>
              </p:nvSpPr>
              <p:spPr bwMode="auto">
                <a:xfrm>
                  <a:off x="67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0" name="Line 340"/>
                <p:cNvSpPr>
                  <a:spLocks noChangeShapeType="1"/>
                </p:cNvSpPr>
                <p:nvPr/>
              </p:nvSpPr>
              <p:spPr bwMode="auto">
                <a:xfrm>
                  <a:off x="68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1" name="Line 341"/>
                <p:cNvSpPr>
                  <a:spLocks noChangeShapeType="1"/>
                </p:cNvSpPr>
                <p:nvPr/>
              </p:nvSpPr>
              <p:spPr bwMode="auto">
                <a:xfrm>
                  <a:off x="69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2" name="Line 342"/>
                <p:cNvSpPr>
                  <a:spLocks noChangeShapeType="1"/>
                </p:cNvSpPr>
                <p:nvPr/>
              </p:nvSpPr>
              <p:spPr bwMode="auto">
                <a:xfrm>
                  <a:off x="699"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3" name="Line 343"/>
                <p:cNvSpPr>
                  <a:spLocks noChangeShapeType="1"/>
                </p:cNvSpPr>
                <p:nvPr/>
              </p:nvSpPr>
              <p:spPr bwMode="auto">
                <a:xfrm>
                  <a:off x="70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4" name="Line 344"/>
                <p:cNvSpPr>
                  <a:spLocks noChangeShapeType="1"/>
                </p:cNvSpPr>
                <p:nvPr/>
              </p:nvSpPr>
              <p:spPr bwMode="auto">
                <a:xfrm>
                  <a:off x="71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5" name="Line 345"/>
                <p:cNvSpPr>
                  <a:spLocks noChangeShapeType="1"/>
                </p:cNvSpPr>
                <p:nvPr/>
              </p:nvSpPr>
              <p:spPr bwMode="auto">
                <a:xfrm>
                  <a:off x="72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6" name="Line 346"/>
                <p:cNvSpPr>
                  <a:spLocks noChangeShapeType="1"/>
                </p:cNvSpPr>
                <p:nvPr/>
              </p:nvSpPr>
              <p:spPr bwMode="auto">
                <a:xfrm>
                  <a:off x="73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7" name="Line 347"/>
                <p:cNvSpPr>
                  <a:spLocks noChangeShapeType="1"/>
                </p:cNvSpPr>
                <p:nvPr/>
              </p:nvSpPr>
              <p:spPr bwMode="auto">
                <a:xfrm>
                  <a:off x="74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8" name="Line 348"/>
                <p:cNvSpPr>
                  <a:spLocks noChangeShapeType="1"/>
                </p:cNvSpPr>
                <p:nvPr/>
              </p:nvSpPr>
              <p:spPr bwMode="auto">
                <a:xfrm>
                  <a:off x="75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9" name="Line 349"/>
                <p:cNvSpPr>
                  <a:spLocks noChangeShapeType="1"/>
                </p:cNvSpPr>
                <p:nvPr/>
              </p:nvSpPr>
              <p:spPr bwMode="auto">
                <a:xfrm>
                  <a:off x="75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0" name="Line 350"/>
                <p:cNvSpPr>
                  <a:spLocks noChangeShapeType="1"/>
                </p:cNvSpPr>
                <p:nvPr/>
              </p:nvSpPr>
              <p:spPr bwMode="auto">
                <a:xfrm>
                  <a:off x="76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1" name="Line 351"/>
                <p:cNvSpPr>
                  <a:spLocks noChangeShapeType="1"/>
                </p:cNvSpPr>
                <p:nvPr/>
              </p:nvSpPr>
              <p:spPr bwMode="auto">
                <a:xfrm>
                  <a:off x="776"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2" name="Line 352"/>
                <p:cNvSpPr>
                  <a:spLocks noChangeShapeType="1"/>
                </p:cNvSpPr>
                <p:nvPr/>
              </p:nvSpPr>
              <p:spPr bwMode="auto">
                <a:xfrm>
                  <a:off x="78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3" name="Line 353"/>
                <p:cNvSpPr>
                  <a:spLocks noChangeShapeType="1"/>
                </p:cNvSpPr>
                <p:nvPr/>
              </p:nvSpPr>
              <p:spPr bwMode="auto">
                <a:xfrm>
                  <a:off x="79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4" name="Line 354"/>
                <p:cNvSpPr>
                  <a:spLocks noChangeShapeType="1"/>
                </p:cNvSpPr>
                <p:nvPr/>
              </p:nvSpPr>
              <p:spPr bwMode="auto">
                <a:xfrm>
                  <a:off x="80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5" name="Line 355"/>
                <p:cNvSpPr>
                  <a:spLocks noChangeShapeType="1"/>
                </p:cNvSpPr>
                <p:nvPr/>
              </p:nvSpPr>
              <p:spPr bwMode="auto">
                <a:xfrm>
                  <a:off x="81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6" name="Line 356"/>
                <p:cNvSpPr>
                  <a:spLocks noChangeShapeType="1"/>
                </p:cNvSpPr>
                <p:nvPr/>
              </p:nvSpPr>
              <p:spPr bwMode="auto">
                <a:xfrm>
                  <a:off x="81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7" name="Line 357"/>
                <p:cNvSpPr>
                  <a:spLocks noChangeShapeType="1"/>
                </p:cNvSpPr>
                <p:nvPr/>
              </p:nvSpPr>
              <p:spPr bwMode="auto">
                <a:xfrm>
                  <a:off x="82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8" name="Line 358"/>
                <p:cNvSpPr>
                  <a:spLocks noChangeShapeType="1"/>
                </p:cNvSpPr>
                <p:nvPr/>
              </p:nvSpPr>
              <p:spPr bwMode="auto">
                <a:xfrm>
                  <a:off x="83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9" name="Line 359"/>
                <p:cNvSpPr>
                  <a:spLocks noChangeShapeType="1"/>
                </p:cNvSpPr>
                <p:nvPr/>
              </p:nvSpPr>
              <p:spPr bwMode="auto">
                <a:xfrm>
                  <a:off x="84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0" name="Line 360"/>
                <p:cNvSpPr>
                  <a:spLocks noChangeShapeType="1"/>
                </p:cNvSpPr>
                <p:nvPr/>
              </p:nvSpPr>
              <p:spPr bwMode="auto">
                <a:xfrm>
                  <a:off x="85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1" name="Line 361"/>
                <p:cNvSpPr>
                  <a:spLocks noChangeShapeType="1"/>
                </p:cNvSpPr>
                <p:nvPr/>
              </p:nvSpPr>
              <p:spPr bwMode="auto">
                <a:xfrm>
                  <a:off x="86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2" name="Line 362"/>
                <p:cNvSpPr>
                  <a:spLocks noChangeShapeType="1"/>
                </p:cNvSpPr>
                <p:nvPr/>
              </p:nvSpPr>
              <p:spPr bwMode="auto">
                <a:xfrm>
                  <a:off x="870"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3" name="Line 363"/>
                <p:cNvSpPr>
                  <a:spLocks noChangeShapeType="1"/>
                </p:cNvSpPr>
                <p:nvPr/>
              </p:nvSpPr>
              <p:spPr bwMode="auto">
                <a:xfrm>
                  <a:off x="87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4" name="Line 364"/>
                <p:cNvSpPr>
                  <a:spLocks noChangeShapeType="1"/>
                </p:cNvSpPr>
                <p:nvPr/>
              </p:nvSpPr>
              <p:spPr bwMode="auto">
                <a:xfrm>
                  <a:off x="88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5" name="Line 365"/>
                <p:cNvSpPr>
                  <a:spLocks noChangeShapeType="1"/>
                </p:cNvSpPr>
                <p:nvPr/>
              </p:nvSpPr>
              <p:spPr bwMode="auto">
                <a:xfrm>
                  <a:off x="89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6" name="Line 366"/>
                <p:cNvSpPr>
                  <a:spLocks noChangeShapeType="1"/>
                </p:cNvSpPr>
                <p:nvPr/>
              </p:nvSpPr>
              <p:spPr bwMode="auto">
                <a:xfrm>
                  <a:off x="90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7" name="Line 367"/>
                <p:cNvSpPr>
                  <a:spLocks noChangeShapeType="1"/>
                </p:cNvSpPr>
                <p:nvPr/>
              </p:nvSpPr>
              <p:spPr bwMode="auto">
                <a:xfrm>
                  <a:off x="91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8" name="Line 368"/>
                <p:cNvSpPr>
                  <a:spLocks noChangeShapeType="1"/>
                </p:cNvSpPr>
                <p:nvPr/>
              </p:nvSpPr>
              <p:spPr bwMode="auto">
                <a:xfrm>
                  <a:off x="92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9" name="Line 369"/>
                <p:cNvSpPr>
                  <a:spLocks noChangeShapeType="1"/>
                </p:cNvSpPr>
                <p:nvPr/>
              </p:nvSpPr>
              <p:spPr bwMode="auto">
                <a:xfrm>
                  <a:off x="93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0" name="Line 370"/>
                <p:cNvSpPr>
                  <a:spLocks noChangeShapeType="1"/>
                </p:cNvSpPr>
                <p:nvPr/>
              </p:nvSpPr>
              <p:spPr bwMode="auto">
                <a:xfrm>
                  <a:off x="93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1" name="Line 371"/>
                <p:cNvSpPr>
                  <a:spLocks noChangeShapeType="1"/>
                </p:cNvSpPr>
                <p:nvPr/>
              </p:nvSpPr>
              <p:spPr bwMode="auto">
                <a:xfrm>
                  <a:off x="947"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2" name="Line 372"/>
                <p:cNvSpPr>
                  <a:spLocks noChangeShapeType="1"/>
                </p:cNvSpPr>
                <p:nvPr/>
              </p:nvSpPr>
              <p:spPr bwMode="auto">
                <a:xfrm>
                  <a:off x="95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3" name="Line 373"/>
                <p:cNvSpPr>
                  <a:spLocks noChangeShapeType="1"/>
                </p:cNvSpPr>
                <p:nvPr/>
              </p:nvSpPr>
              <p:spPr bwMode="auto">
                <a:xfrm>
                  <a:off x="96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4" name="Line 374"/>
                <p:cNvSpPr>
                  <a:spLocks noChangeShapeType="1"/>
                </p:cNvSpPr>
                <p:nvPr/>
              </p:nvSpPr>
              <p:spPr bwMode="auto">
                <a:xfrm>
                  <a:off x="97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5" name="Line 375"/>
                <p:cNvSpPr>
                  <a:spLocks noChangeShapeType="1"/>
                </p:cNvSpPr>
                <p:nvPr/>
              </p:nvSpPr>
              <p:spPr bwMode="auto">
                <a:xfrm>
                  <a:off x="98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6" name="Line 376"/>
                <p:cNvSpPr>
                  <a:spLocks noChangeShapeType="1"/>
                </p:cNvSpPr>
                <p:nvPr/>
              </p:nvSpPr>
              <p:spPr bwMode="auto">
                <a:xfrm>
                  <a:off x="99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7" name="Line 377"/>
                <p:cNvSpPr>
                  <a:spLocks noChangeShapeType="1"/>
                </p:cNvSpPr>
                <p:nvPr/>
              </p:nvSpPr>
              <p:spPr bwMode="auto">
                <a:xfrm>
                  <a:off x="99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8" name="Line 378"/>
                <p:cNvSpPr>
                  <a:spLocks noChangeShapeType="1"/>
                </p:cNvSpPr>
                <p:nvPr/>
              </p:nvSpPr>
              <p:spPr bwMode="auto">
                <a:xfrm>
                  <a:off x="100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9" name="Line 379"/>
                <p:cNvSpPr>
                  <a:spLocks noChangeShapeType="1"/>
                </p:cNvSpPr>
                <p:nvPr/>
              </p:nvSpPr>
              <p:spPr bwMode="auto">
                <a:xfrm>
                  <a:off x="101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0" name="Line 380"/>
                <p:cNvSpPr>
                  <a:spLocks noChangeShapeType="1"/>
                </p:cNvSpPr>
                <p:nvPr/>
              </p:nvSpPr>
              <p:spPr bwMode="auto">
                <a:xfrm>
                  <a:off x="1024"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1" name="Line 381"/>
                <p:cNvSpPr>
                  <a:spLocks noChangeShapeType="1"/>
                </p:cNvSpPr>
                <p:nvPr/>
              </p:nvSpPr>
              <p:spPr bwMode="auto">
                <a:xfrm>
                  <a:off x="103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2" name="Line 382"/>
                <p:cNvSpPr>
                  <a:spLocks noChangeShapeType="1"/>
                </p:cNvSpPr>
                <p:nvPr/>
              </p:nvSpPr>
              <p:spPr bwMode="auto">
                <a:xfrm>
                  <a:off x="104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3" name="Line 383"/>
                <p:cNvSpPr>
                  <a:spLocks noChangeShapeType="1"/>
                </p:cNvSpPr>
                <p:nvPr/>
              </p:nvSpPr>
              <p:spPr bwMode="auto">
                <a:xfrm>
                  <a:off x="105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4" name="Line 384"/>
                <p:cNvSpPr>
                  <a:spLocks noChangeShapeType="1"/>
                </p:cNvSpPr>
                <p:nvPr/>
              </p:nvSpPr>
              <p:spPr bwMode="auto">
                <a:xfrm>
                  <a:off x="105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5" name="Line 385"/>
                <p:cNvSpPr>
                  <a:spLocks noChangeShapeType="1"/>
                </p:cNvSpPr>
                <p:nvPr/>
              </p:nvSpPr>
              <p:spPr bwMode="auto">
                <a:xfrm>
                  <a:off x="106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6" name="Line 386"/>
                <p:cNvSpPr>
                  <a:spLocks noChangeShapeType="1"/>
                </p:cNvSpPr>
                <p:nvPr/>
              </p:nvSpPr>
              <p:spPr bwMode="auto">
                <a:xfrm>
                  <a:off x="107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7" name="Line 387"/>
                <p:cNvSpPr>
                  <a:spLocks noChangeShapeType="1"/>
                </p:cNvSpPr>
                <p:nvPr/>
              </p:nvSpPr>
              <p:spPr bwMode="auto">
                <a:xfrm>
                  <a:off x="108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8" name="Line 388"/>
                <p:cNvSpPr>
                  <a:spLocks noChangeShapeType="1"/>
                </p:cNvSpPr>
                <p:nvPr/>
              </p:nvSpPr>
              <p:spPr bwMode="auto">
                <a:xfrm>
                  <a:off x="109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9" name="Line 389"/>
                <p:cNvSpPr>
                  <a:spLocks noChangeShapeType="1"/>
                </p:cNvSpPr>
                <p:nvPr/>
              </p:nvSpPr>
              <p:spPr bwMode="auto">
                <a:xfrm>
                  <a:off x="1101"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0" name="Line 390"/>
                <p:cNvSpPr>
                  <a:spLocks noChangeShapeType="1"/>
                </p:cNvSpPr>
                <p:nvPr/>
              </p:nvSpPr>
              <p:spPr bwMode="auto">
                <a:xfrm>
                  <a:off x="111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1" name="Line 391"/>
                <p:cNvSpPr>
                  <a:spLocks noChangeShapeType="1"/>
                </p:cNvSpPr>
                <p:nvPr/>
              </p:nvSpPr>
              <p:spPr bwMode="auto">
                <a:xfrm>
                  <a:off x="111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2" name="Line 392"/>
                <p:cNvSpPr>
                  <a:spLocks noChangeShapeType="1"/>
                </p:cNvSpPr>
                <p:nvPr/>
              </p:nvSpPr>
              <p:spPr bwMode="auto">
                <a:xfrm>
                  <a:off x="112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3" name="Line 393"/>
                <p:cNvSpPr>
                  <a:spLocks noChangeShapeType="1"/>
                </p:cNvSpPr>
                <p:nvPr/>
              </p:nvSpPr>
              <p:spPr bwMode="auto">
                <a:xfrm>
                  <a:off x="113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4" name="Line 394"/>
                <p:cNvSpPr>
                  <a:spLocks noChangeShapeType="1"/>
                </p:cNvSpPr>
                <p:nvPr/>
              </p:nvSpPr>
              <p:spPr bwMode="auto">
                <a:xfrm>
                  <a:off x="114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5" name="Line 395"/>
                <p:cNvSpPr>
                  <a:spLocks noChangeShapeType="1"/>
                </p:cNvSpPr>
                <p:nvPr/>
              </p:nvSpPr>
              <p:spPr bwMode="auto">
                <a:xfrm>
                  <a:off x="115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6" name="Line 396"/>
                <p:cNvSpPr>
                  <a:spLocks noChangeShapeType="1"/>
                </p:cNvSpPr>
                <p:nvPr/>
              </p:nvSpPr>
              <p:spPr bwMode="auto">
                <a:xfrm>
                  <a:off x="116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7" name="Line 397"/>
                <p:cNvSpPr>
                  <a:spLocks noChangeShapeType="1"/>
                </p:cNvSpPr>
                <p:nvPr/>
              </p:nvSpPr>
              <p:spPr bwMode="auto">
                <a:xfrm>
                  <a:off x="117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8" name="Line 398"/>
                <p:cNvSpPr>
                  <a:spLocks noChangeShapeType="1"/>
                </p:cNvSpPr>
                <p:nvPr/>
              </p:nvSpPr>
              <p:spPr bwMode="auto">
                <a:xfrm>
                  <a:off x="1178"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9" name="Line 399"/>
                <p:cNvSpPr>
                  <a:spLocks noChangeShapeType="1"/>
                </p:cNvSpPr>
                <p:nvPr/>
              </p:nvSpPr>
              <p:spPr bwMode="auto">
                <a:xfrm>
                  <a:off x="118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0" name="Line 400"/>
                <p:cNvSpPr>
                  <a:spLocks noChangeShapeType="1"/>
                </p:cNvSpPr>
                <p:nvPr/>
              </p:nvSpPr>
              <p:spPr bwMode="auto">
                <a:xfrm>
                  <a:off x="119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1" name="Line 401"/>
                <p:cNvSpPr>
                  <a:spLocks noChangeShapeType="1"/>
                </p:cNvSpPr>
                <p:nvPr/>
              </p:nvSpPr>
              <p:spPr bwMode="auto">
                <a:xfrm>
                  <a:off x="120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2" name="Line 402"/>
                <p:cNvSpPr>
                  <a:spLocks noChangeShapeType="1"/>
                </p:cNvSpPr>
                <p:nvPr/>
              </p:nvSpPr>
              <p:spPr bwMode="auto">
                <a:xfrm>
                  <a:off x="121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3" name="Line 403"/>
                <p:cNvSpPr>
                  <a:spLocks noChangeShapeType="1"/>
                </p:cNvSpPr>
                <p:nvPr/>
              </p:nvSpPr>
              <p:spPr bwMode="auto">
                <a:xfrm>
                  <a:off x="122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4" name="Line 404"/>
                <p:cNvSpPr>
                  <a:spLocks noChangeShapeType="1"/>
                </p:cNvSpPr>
                <p:nvPr/>
              </p:nvSpPr>
              <p:spPr bwMode="auto">
                <a:xfrm>
                  <a:off x="123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5" name="Line 405"/>
                <p:cNvSpPr>
                  <a:spLocks noChangeShapeType="1"/>
                </p:cNvSpPr>
                <p:nvPr/>
              </p:nvSpPr>
              <p:spPr bwMode="auto">
                <a:xfrm>
                  <a:off x="123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grpSp>
          <p:grpSp>
            <p:nvGrpSpPr>
              <p:cNvPr id="9" name="Group 607"/>
              <p:cNvGrpSpPr>
                <a:grpSpLocks/>
              </p:cNvGrpSpPr>
              <p:nvPr/>
            </p:nvGrpSpPr>
            <p:grpSpPr bwMode="auto">
              <a:xfrm>
                <a:off x="1979613" y="3935413"/>
                <a:ext cx="2706688" cy="0"/>
                <a:chOff x="1247" y="2479"/>
                <a:chExt cx="1705" cy="0"/>
              </a:xfrm>
            </p:grpSpPr>
            <p:sp>
              <p:nvSpPr>
                <p:cNvPr id="86" name="Line 407"/>
                <p:cNvSpPr>
                  <a:spLocks noChangeShapeType="1"/>
                </p:cNvSpPr>
                <p:nvPr/>
              </p:nvSpPr>
              <p:spPr bwMode="auto">
                <a:xfrm>
                  <a:off x="124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7" name="Line 408"/>
                <p:cNvSpPr>
                  <a:spLocks noChangeShapeType="1"/>
                </p:cNvSpPr>
                <p:nvPr/>
              </p:nvSpPr>
              <p:spPr bwMode="auto">
                <a:xfrm>
                  <a:off x="1255"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8" name="Line 409"/>
                <p:cNvSpPr>
                  <a:spLocks noChangeShapeType="1"/>
                </p:cNvSpPr>
                <p:nvPr/>
              </p:nvSpPr>
              <p:spPr bwMode="auto">
                <a:xfrm>
                  <a:off x="126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9" name="Line 410"/>
                <p:cNvSpPr>
                  <a:spLocks noChangeShapeType="1"/>
                </p:cNvSpPr>
                <p:nvPr/>
              </p:nvSpPr>
              <p:spPr bwMode="auto">
                <a:xfrm>
                  <a:off x="127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0" name="Line 411"/>
                <p:cNvSpPr>
                  <a:spLocks noChangeShapeType="1"/>
                </p:cNvSpPr>
                <p:nvPr/>
              </p:nvSpPr>
              <p:spPr bwMode="auto">
                <a:xfrm>
                  <a:off x="128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1" name="Line 412"/>
                <p:cNvSpPr>
                  <a:spLocks noChangeShapeType="1"/>
                </p:cNvSpPr>
                <p:nvPr/>
              </p:nvSpPr>
              <p:spPr bwMode="auto">
                <a:xfrm>
                  <a:off x="129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2" name="Line 413"/>
                <p:cNvSpPr>
                  <a:spLocks noChangeShapeType="1"/>
                </p:cNvSpPr>
                <p:nvPr/>
              </p:nvSpPr>
              <p:spPr bwMode="auto">
                <a:xfrm>
                  <a:off x="129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3" name="Line 414"/>
                <p:cNvSpPr>
                  <a:spLocks noChangeShapeType="1"/>
                </p:cNvSpPr>
                <p:nvPr/>
              </p:nvSpPr>
              <p:spPr bwMode="auto">
                <a:xfrm>
                  <a:off x="130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4" name="Line 415"/>
                <p:cNvSpPr>
                  <a:spLocks noChangeShapeType="1"/>
                </p:cNvSpPr>
                <p:nvPr/>
              </p:nvSpPr>
              <p:spPr bwMode="auto">
                <a:xfrm>
                  <a:off x="131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5" name="Line 416"/>
                <p:cNvSpPr>
                  <a:spLocks noChangeShapeType="1"/>
                </p:cNvSpPr>
                <p:nvPr/>
              </p:nvSpPr>
              <p:spPr bwMode="auto">
                <a:xfrm>
                  <a:off x="132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6" name="Line 417"/>
                <p:cNvSpPr>
                  <a:spLocks noChangeShapeType="1"/>
                </p:cNvSpPr>
                <p:nvPr/>
              </p:nvSpPr>
              <p:spPr bwMode="auto">
                <a:xfrm>
                  <a:off x="133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7" name="Line 418"/>
                <p:cNvSpPr>
                  <a:spLocks noChangeShapeType="1"/>
                </p:cNvSpPr>
                <p:nvPr/>
              </p:nvSpPr>
              <p:spPr bwMode="auto">
                <a:xfrm>
                  <a:off x="134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8" name="Line 419"/>
                <p:cNvSpPr>
                  <a:spLocks noChangeShapeType="1"/>
                </p:cNvSpPr>
                <p:nvPr/>
              </p:nvSpPr>
              <p:spPr bwMode="auto">
                <a:xfrm>
                  <a:off x="1349"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9" name="Line 420"/>
                <p:cNvSpPr>
                  <a:spLocks noChangeShapeType="1"/>
                </p:cNvSpPr>
                <p:nvPr/>
              </p:nvSpPr>
              <p:spPr bwMode="auto">
                <a:xfrm>
                  <a:off x="135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0" name="Line 421"/>
                <p:cNvSpPr>
                  <a:spLocks noChangeShapeType="1"/>
                </p:cNvSpPr>
                <p:nvPr/>
              </p:nvSpPr>
              <p:spPr bwMode="auto">
                <a:xfrm>
                  <a:off x="136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1" name="Line 422"/>
                <p:cNvSpPr>
                  <a:spLocks noChangeShapeType="1"/>
                </p:cNvSpPr>
                <p:nvPr/>
              </p:nvSpPr>
              <p:spPr bwMode="auto">
                <a:xfrm>
                  <a:off x="137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2" name="Line 423"/>
                <p:cNvSpPr>
                  <a:spLocks noChangeShapeType="1"/>
                </p:cNvSpPr>
                <p:nvPr/>
              </p:nvSpPr>
              <p:spPr bwMode="auto">
                <a:xfrm>
                  <a:off x="138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3" name="Line 424"/>
                <p:cNvSpPr>
                  <a:spLocks noChangeShapeType="1"/>
                </p:cNvSpPr>
                <p:nvPr/>
              </p:nvSpPr>
              <p:spPr bwMode="auto">
                <a:xfrm>
                  <a:off x="139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4" name="Line 425"/>
                <p:cNvSpPr>
                  <a:spLocks noChangeShapeType="1"/>
                </p:cNvSpPr>
                <p:nvPr/>
              </p:nvSpPr>
              <p:spPr bwMode="auto">
                <a:xfrm>
                  <a:off x="140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5" name="Line 426"/>
                <p:cNvSpPr>
                  <a:spLocks noChangeShapeType="1"/>
                </p:cNvSpPr>
                <p:nvPr/>
              </p:nvSpPr>
              <p:spPr bwMode="auto">
                <a:xfrm>
                  <a:off x="140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6" name="Line 427"/>
                <p:cNvSpPr>
                  <a:spLocks noChangeShapeType="1"/>
                </p:cNvSpPr>
                <p:nvPr/>
              </p:nvSpPr>
              <p:spPr bwMode="auto">
                <a:xfrm>
                  <a:off x="141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7" name="Line 428"/>
                <p:cNvSpPr>
                  <a:spLocks noChangeShapeType="1"/>
                </p:cNvSpPr>
                <p:nvPr/>
              </p:nvSpPr>
              <p:spPr bwMode="auto">
                <a:xfrm>
                  <a:off x="1426"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8" name="Line 429"/>
                <p:cNvSpPr>
                  <a:spLocks noChangeShapeType="1"/>
                </p:cNvSpPr>
                <p:nvPr/>
              </p:nvSpPr>
              <p:spPr bwMode="auto">
                <a:xfrm>
                  <a:off x="143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9" name="Line 430"/>
                <p:cNvSpPr>
                  <a:spLocks noChangeShapeType="1"/>
                </p:cNvSpPr>
                <p:nvPr/>
              </p:nvSpPr>
              <p:spPr bwMode="auto">
                <a:xfrm>
                  <a:off x="144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0" name="Line 431"/>
                <p:cNvSpPr>
                  <a:spLocks noChangeShapeType="1"/>
                </p:cNvSpPr>
                <p:nvPr/>
              </p:nvSpPr>
              <p:spPr bwMode="auto">
                <a:xfrm>
                  <a:off x="145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1" name="Line 432"/>
                <p:cNvSpPr>
                  <a:spLocks noChangeShapeType="1"/>
                </p:cNvSpPr>
                <p:nvPr/>
              </p:nvSpPr>
              <p:spPr bwMode="auto">
                <a:xfrm>
                  <a:off x="146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2" name="Line 433"/>
                <p:cNvSpPr>
                  <a:spLocks noChangeShapeType="1"/>
                </p:cNvSpPr>
                <p:nvPr/>
              </p:nvSpPr>
              <p:spPr bwMode="auto">
                <a:xfrm>
                  <a:off x="146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3" name="Line 434"/>
                <p:cNvSpPr>
                  <a:spLocks noChangeShapeType="1"/>
                </p:cNvSpPr>
                <p:nvPr/>
              </p:nvSpPr>
              <p:spPr bwMode="auto">
                <a:xfrm>
                  <a:off x="147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4" name="Line 435"/>
                <p:cNvSpPr>
                  <a:spLocks noChangeShapeType="1"/>
                </p:cNvSpPr>
                <p:nvPr/>
              </p:nvSpPr>
              <p:spPr bwMode="auto">
                <a:xfrm>
                  <a:off x="148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5" name="Line 436"/>
                <p:cNvSpPr>
                  <a:spLocks noChangeShapeType="1"/>
                </p:cNvSpPr>
                <p:nvPr/>
              </p:nvSpPr>
              <p:spPr bwMode="auto">
                <a:xfrm>
                  <a:off x="149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6" name="Line 437"/>
                <p:cNvSpPr>
                  <a:spLocks noChangeShapeType="1"/>
                </p:cNvSpPr>
                <p:nvPr/>
              </p:nvSpPr>
              <p:spPr bwMode="auto">
                <a:xfrm>
                  <a:off x="1503"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7" name="Line 438"/>
                <p:cNvSpPr>
                  <a:spLocks noChangeShapeType="1"/>
                </p:cNvSpPr>
                <p:nvPr/>
              </p:nvSpPr>
              <p:spPr bwMode="auto">
                <a:xfrm>
                  <a:off x="151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8" name="Line 439"/>
                <p:cNvSpPr>
                  <a:spLocks noChangeShapeType="1"/>
                </p:cNvSpPr>
                <p:nvPr/>
              </p:nvSpPr>
              <p:spPr bwMode="auto">
                <a:xfrm>
                  <a:off x="152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9" name="Line 440"/>
                <p:cNvSpPr>
                  <a:spLocks noChangeShapeType="1"/>
                </p:cNvSpPr>
                <p:nvPr/>
              </p:nvSpPr>
              <p:spPr bwMode="auto">
                <a:xfrm>
                  <a:off x="152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0" name="Line 441"/>
                <p:cNvSpPr>
                  <a:spLocks noChangeShapeType="1"/>
                </p:cNvSpPr>
                <p:nvPr/>
              </p:nvSpPr>
              <p:spPr bwMode="auto">
                <a:xfrm>
                  <a:off x="153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1" name="Line 442"/>
                <p:cNvSpPr>
                  <a:spLocks noChangeShapeType="1"/>
                </p:cNvSpPr>
                <p:nvPr/>
              </p:nvSpPr>
              <p:spPr bwMode="auto">
                <a:xfrm>
                  <a:off x="154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2" name="Line 443"/>
                <p:cNvSpPr>
                  <a:spLocks noChangeShapeType="1"/>
                </p:cNvSpPr>
                <p:nvPr/>
              </p:nvSpPr>
              <p:spPr bwMode="auto">
                <a:xfrm>
                  <a:off x="155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3" name="Line 444"/>
                <p:cNvSpPr>
                  <a:spLocks noChangeShapeType="1"/>
                </p:cNvSpPr>
                <p:nvPr/>
              </p:nvSpPr>
              <p:spPr bwMode="auto">
                <a:xfrm>
                  <a:off x="156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4" name="Line 445"/>
                <p:cNvSpPr>
                  <a:spLocks noChangeShapeType="1"/>
                </p:cNvSpPr>
                <p:nvPr/>
              </p:nvSpPr>
              <p:spPr bwMode="auto">
                <a:xfrm>
                  <a:off x="157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5" name="Line 446"/>
                <p:cNvSpPr>
                  <a:spLocks noChangeShapeType="1"/>
                </p:cNvSpPr>
                <p:nvPr/>
              </p:nvSpPr>
              <p:spPr bwMode="auto">
                <a:xfrm>
                  <a:off x="1580"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6" name="Line 447"/>
                <p:cNvSpPr>
                  <a:spLocks noChangeShapeType="1"/>
                </p:cNvSpPr>
                <p:nvPr/>
              </p:nvSpPr>
              <p:spPr bwMode="auto">
                <a:xfrm>
                  <a:off x="158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7" name="Line 448"/>
                <p:cNvSpPr>
                  <a:spLocks noChangeShapeType="1"/>
                </p:cNvSpPr>
                <p:nvPr/>
              </p:nvSpPr>
              <p:spPr bwMode="auto">
                <a:xfrm>
                  <a:off x="159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8" name="Line 449"/>
                <p:cNvSpPr>
                  <a:spLocks noChangeShapeType="1"/>
                </p:cNvSpPr>
                <p:nvPr/>
              </p:nvSpPr>
              <p:spPr bwMode="auto">
                <a:xfrm>
                  <a:off x="160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9" name="Line 450"/>
                <p:cNvSpPr>
                  <a:spLocks noChangeShapeType="1"/>
                </p:cNvSpPr>
                <p:nvPr/>
              </p:nvSpPr>
              <p:spPr bwMode="auto">
                <a:xfrm>
                  <a:off x="161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0" name="Line 451"/>
                <p:cNvSpPr>
                  <a:spLocks noChangeShapeType="1"/>
                </p:cNvSpPr>
                <p:nvPr/>
              </p:nvSpPr>
              <p:spPr bwMode="auto">
                <a:xfrm>
                  <a:off x="162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1" name="Line 452"/>
                <p:cNvSpPr>
                  <a:spLocks noChangeShapeType="1"/>
                </p:cNvSpPr>
                <p:nvPr/>
              </p:nvSpPr>
              <p:spPr bwMode="auto">
                <a:xfrm>
                  <a:off x="163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2" name="Line 453"/>
                <p:cNvSpPr>
                  <a:spLocks noChangeShapeType="1"/>
                </p:cNvSpPr>
                <p:nvPr/>
              </p:nvSpPr>
              <p:spPr bwMode="auto">
                <a:xfrm>
                  <a:off x="164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3" name="Line 454"/>
                <p:cNvSpPr>
                  <a:spLocks noChangeShapeType="1"/>
                </p:cNvSpPr>
                <p:nvPr/>
              </p:nvSpPr>
              <p:spPr bwMode="auto">
                <a:xfrm>
                  <a:off x="164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4" name="Line 455"/>
                <p:cNvSpPr>
                  <a:spLocks noChangeShapeType="1"/>
                </p:cNvSpPr>
                <p:nvPr/>
              </p:nvSpPr>
              <p:spPr bwMode="auto">
                <a:xfrm>
                  <a:off x="1657"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5" name="Line 456"/>
                <p:cNvSpPr>
                  <a:spLocks noChangeShapeType="1"/>
                </p:cNvSpPr>
                <p:nvPr/>
              </p:nvSpPr>
              <p:spPr bwMode="auto">
                <a:xfrm>
                  <a:off x="166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6" name="Line 457"/>
                <p:cNvSpPr>
                  <a:spLocks noChangeShapeType="1"/>
                </p:cNvSpPr>
                <p:nvPr/>
              </p:nvSpPr>
              <p:spPr bwMode="auto">
                <a:xfrm>
                  <a:off x="167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7" name="Line 458"/>
                <p:cNvSpPr>
                  <a:spLocks noChangeShapeType="1"/>
                </p:cNvSpPr>
                <p:nvPr/>
              </p:nvSpPr>
              <p:spPr bwMode="auto">
                <a:xfrm>
                  <a:off x="168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8" name="Line 459"/>
                <p:cNvSpPr>
                  <a:spLocks noChangeShapeType="1"/>
                </p:cNvSpPr>
                <p:nvPr/>
              </p:nvSpPr>
              <p:spPr bwMode="auto">
                <a:xfrm>
                  <a:off x="169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9" name="Line 460"/>
                <p:cNvSpPr>
                  <a:spLocks noChangeShapeType="1"/>
                </p:cNvSpPr>
                <p:nvPr/>
              </p:nvSpPr>
              <p:spPr bwMode="auto">
                <a:xfrm>
                  <a:off x="170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0" name="Line 461"/>
                <p:cNvSpPr>
                  <a:spLocks noChangeShapeType="1"/>
                </p:cNvSpPr>
                <p:nvPr/>
              </p:nvSpPr>
              <p:spPr bwMode="auto">
                <a:xfrm>
                  <a:off x="170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1" name="Line 462"/>
                <p:cNvSpPr>
                  <a:spLocks noChangeShapeType="1"/>
                </p:cNvSpPr>
                <p:nvPr/>
              </p:nvSpPr>
              <p:spPr bwMode="auto">
                <a:xfrm>
                  <a:off x="171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2" name="Line 463"/>
                <p:cNvSpPr>
                  <a:spLocks noChangeShapeType="1"/>
                </p:cNvSpPr>
                <p:nvPr/>
              </p:nvSpPr>
              <p:spPr bwMode="auto">
                <a:xfrm>
                  <a:off x="172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3" name="Line 464"/>
                <p:cNvSpPr>
                  <a:spLocks noChangeShapeType="1"/>
                </p:cNvSpPr>
                <p:nvPr/>
              </p:nvSpPr>
              <p:spPr bwMode="auto">
                <a:xfrm>
                  <a:off x="1734"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4" name="Line 465"/>
                <p:cNvSpPr>
                  <a:spLocks noChangeShapeType="1"/>
                </p:cNvSpPr>
                <p:nvPr/>
              </p:nvSpPr>
              <p:spPr bwMode="auto">
                <a:xfrm>
                  <a:off x="174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5" name="Line 466"/>
                <p:cNvSpPr>
                  <a:spLocks noChangeShapeType="1"/>
                </p:cNvSpPr>
                <p:nvPr/>
              </p:nvSpPr>
              <p:spPr bwMode="auto">
                <a:xfrm>
                  <a:off x="175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6" name="Line 467"/>
                <p:cNvSpPr>
                  <a:spLocks noChangeShapeType="1"/>
                </p:cNvSpPr>
                <p:nvPr/>
              </p:nvSpPr>
              <p:spPr bwMode="auto">
                <a:xfrm>
                  <a:off x="176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7" name="Line 468"/>
                <p:cNvSpPr>
                  <a:spLocks noChangeShapeType="1"/>
                </p:cNvSpPr>
                <p:nvPr/>
              </p:nvSpPr>
              <p:spPr bwMode="auto">
                <a:xfrm>
                  <a:off x="176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8" name="Line 469"/>
                <p:cNvSpPr>
                  <a:spLocks noChangeShapeType="1"/>
                </p:cNvSpPr>
                <p:nvPr/>
              </p:nvSpPr>
              <p:spPr bwMode="auto">
                <a:xfrm>
                  <a:off x="177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9" name="Line 470"/>
                <p:cNvSpPr>
                  <a:spLocks noChangeShapeType="1"/>
                </p:cNvSpPr>
                <p:nvPr/>
              </p:nvSpPr>
              <p:spPr bwMode="auto">
                <a:xfrm>
                  <a:off x="178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0" name="Line 471"/>
                <p:cNvSpPr>
                  <a:spLocks noChangeShapeType="1"/>
                </p:cNvSpPr>
                <p:nvPr/>
              </p:nvSpPr>
              <p:spPr bwMode="auto">
                <a:xfrm>
                  <a:off x="179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1" name="Line 472"/>
                <p:cNvSpPr>
                  <a:spLocks noChangeShapeType="1"/>
                </p:cNvSpPr>
                <p:nvPr/>
              </p:nvSpPr>
              <p:spPr bwMode="auto">
                <a:xfrm>
                  <a:off x="180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2" name="Line 473"/>
                <p:cNvSpPr>
                  <a:spLocks noChangeShapeType="1"/>
                </p:cNvSpPr>
                <p:nvPr/>
              </p:nvSpPr>
              <p:spPr bwMode="auto">
                <a:xfrm>
                  <a:off x="1811"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3" name="Line 474"/>
                <p:cNvSpPr>
                  <a:spLocks noChangeShapeType="1"/>
                </p:cNvSpPr>
                <p:nvPr/>
              </p:nvSpPr>
              <p:spPr bwMode="auto">
                <a:xfrm>
                  <a:off x="182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4" name="Line 475"/>
                <p:cNvSpPr>
                  <a:spLocks noChangeShapeType="1"/>
                </p:cNvSpPr>
                <p:nvPr/>
              </p:nvSpPr>
              <p:spPr bwMode="auto">
                <a:xfrm>
                  <a:off x="182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5" name="Line 476"/>
                <p:cNvSpPr>
                  <a:spLocks noChangeShapeType="1"/>
                </p:cNvSpPr>
                <p:nvPr/>
              </p:nvSpPr>
              <p:spPr bwMode="auto">
                <a:xfrm>
                  <a:off x="183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6" name="Line 477"/>
                <p:cNvSpPr>
                  <a:spLocks noChangeShapeType="1"/>
                </p:cNvSpPr>
                <p:nvPr/>
              </p:nvSpPr>
              <p:spPr bwMode="auto">
                <a:xfrm>
                  <a:off x="184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7" name="Line 478"/>
                <p:cNvSpPr>
                  <a:spLocks noChangeShapeType="1"/>
                </p:cNvSpPr>
                <p:nvPr/>
              </p:nvSpPr>
              <p:spPr bwMode="auto">
                <a:xfrm>
                  <a:off x="185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8" name="Line 479"/>
                <p:cNvSpPr>
                  <a:spLocks noChangeShapeType="1"/>
                </p:cNvSpPr>
                <p:nvPr/>
              </p:nvSpPr>
              <p:spPr bwMode="auto">
                <a:xfrm>
                  <a:off x="186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9" name="Line 480"/>
                <p:cNvSpPr>
                  <a:spLocks noChangeShapeType="1"/>
                </p:cNvSpPr>
                <p:nvPr/>
              </p:nvSpPr>
              <p:spPr bwMode="auto">
                <a:xfrm>
                  <a:off x="187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0" name="Line 481"/>
                <p:cNvSpPr>
                  <a:spLocks noChangeShapeType="1"/>
                </p:cNvSpPr>
                <p:nvPr/>
              </p:nvSpPr>
              <p:spPr bwMode="auto">
                <a:xfrm>
                  <a:off x="188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1" name="Line 482"/>
                <p:cNvSpPr>
                  <a:spLocks noChangeShapeType="1"/>
                </p:cNvSpPr>
                <p:nvPr/>
              </p:nvSpPr>
              <p:spPr bwMode="auto">
                <a:xfrm>
                  <a:off x="188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2" name="Line 483"/>
                <p:cNvSpPr>
                  <a:spLocks noChangeShapeType="1"/>
                </p:cNvSpPr>
                <p:nvPr/>
              </p:nvSpPr>
              <p:spPr bwMode="auto">
                <a:xfrm>
                  <a:off x="189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3" name="Line 484"/>
                <p:cNvSpPr>
                  <a:spLocks noChangeShapeType="1"/>
                </p:cNvSpPr>
                <p:nvPr/>
              </p:nvSpPr>
              <p:spPr bwMode="auto">
                <a:xfrm>
                  <a:off x="1905"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4" name="Line 485"/>
                <p:cNvSpPr>
                  <a:spLocks noChangeShapeType="1"/>
                </p:cNvSpPr>
                <p:nvPr/>
              </p:nvSpPr>
              <p:spPr bwMode="auto">
                <a:xfrm>
                  <a:off x="191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5" name="Line 486"/>
                <p:cNvSpPr>
                  <a:spLocks noChangeShapeType="1"/>
                </p:cNvSpPr>
                <p:nvPr/>
              </p:nvSpPr>
              <p:spPr bwMode="auto">
                <a:xfrm>
                  <a:off x="192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6" name="Line 487"/>
                <p:cNvSpPr>
                  <a:spLocks noChangeShapeType="1"/>
                </p:cNvSpPr>
                <p:nvPr/>
              </p:nvSpPr>
              <p:spPr bwMode="auto">
                <a:xfrm>
                  <a:off x="193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7" name="Line 488"/>
                <p:cNvSpPr>
                  <a:spLocks noChangeShapeType="1"/>
                </p:cNvSpPr>
                <p:nvPr/>
              </p:nvSpPr>
              <p:spPr bwMode="auto">
                <a:xfrm>
                  <a:off x="194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8" name="Line 489"/>
                <p:cNvSpPr>
                  <a:spLocks noChangeShapeType="1"/>
                </p:cNvSpPr>
                <p:nvPr/>
              </p:nvSpPr>
              <p:spPr bwMode="auto">
                <a:xfrm>
                  <a:off x="194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9" name="Line 490"/>
                <p:cNvSpPr>
                  <a:spLocks noChangeShapeType="1"/>
                </p:cNvSpPr>
                <p:nvPr/>
              </p:nvSpPr>
              <p:spPr bwMode="auto">
                <a:xfrm>
                  <a:off x="195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0" name="Line 491"/>
                <p:cNvSpPr>
                  <a:spLocks noChangeShapeType="1"/>
                </p:cNvSpPr>
                <p:nvPr/>
              </p:nvSpPr>
              <p:spPr bwMode="auto">
                <a:xfrm>
                  <a:off x="196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1" name="Line 492"/>
                <p:cNvSpPr>
                  <a:spLocks noChangeShapeType="1"/>
                </p:cNvSpPr>
                <p:nvPr/>
              </p:nvSpPr>
              <p:spPr bwMode="auto">
                <a:xfrm>
                  <a:off x="197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2" name="Line 493"/>
                <p:cNvSpPr>
                  <a:spLocks noChangeShapeType="1"/>
                </p:cNvSpPr>
                <p:nvPr/>
              </p:nvSpPr>
              <p:spPr bwMode="auto">
                <a:xfrm>
                  <a:off x="1982"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3" name="Line 494"/>
                <p:cNvSpPr>
                  <a:spLocks noChangeShapeType="1"/>
                </p:cNvSpPr>
                <p:nvPr/>
              </p:nvSpPr>
              <p:spPr bwMode="auto">
                <a:xfrm>
                  <a:off x="199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4" name="Line 495"/>
                <p:cNvSpPr>
                  <a:spLocks noChangeShapeType="1"/>
                </p:cNvSpPr>
                <p:nvPr/>
              </p:nvSpPr>
              <p:spPr bwMode="auto">
                <a:xfrm>
                  <a:off x="200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5" name="Line 496"/>
                <p:cNvSpPr>
                  <a:spLocks noChangeShapeType="1"/>
                </p:cNvSpPr>
                <p:nvPr/>
              </p:nvSpPr>
              <p:spPr bwMode="auto">
                <a:xfrm>
                  <a:off x="200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6" name="Line 497"/>
                <p:cNvSpPr>
                  <a:spLocks noChangeShapeType="1"/>
                </p:cNvSpPr>
                <p:nvPr/>
              </p:nvSpPr>
              <p:spPr bwMode="auto">
                <a:xfrm>
                  <a:off x="201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7" name="Line 498"/>
                <p:cNvSpPr>
                  <a:spLocks noChangeShapeType="1"/>
                </p:cNvSpPr>
                <p:nvPr/>
              </p:nvSpPr>
              <p:spPr bwMode="auto">
                <a:xfrm>
                  <a:off x="202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8" name="Line 499"/>
                <p:cNvSpPr>
                  <a:spLocks noChangeShapeType="1"/>
                </p:cNvSpPr>
                <p:nvPr/>
              </p:nvSpPr>
              <p:spPr bwMode="auto">
                <a:xfrm>
                  <a:off x="203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9" name="Line 500"/>
                <p:cNvSpPr>
                  <a:spLocks noChangeShapeType="1"/>
                </p:cNvSpPr>
                <p:nvPr/>
              </p:nvSpPr>
              <p:spPr bwMode="auto">
                <a:xfrm>
                  <a:off x="204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0" name="Line 501"/>
                <p:cNvSpPr>
                  <a:spLocks noChangeShapeType="1"/>
                </p:cNvSpPr>
                <p:nvPr/>
              </p:nvSpPr>
              <p:spPr bwMode="auto">
                <a:xfrm>
                  <a:off x="205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1" name="Line 502"/>
                <p:cNvSpPr>
                  <a:spLocks noChangeShapeType="1"/>
                </p:cNvSpPr>
                <p:nvPr/>
              </p:nvSpPr>
              <p:spPr bwMode="auto">
                <a:xfrm>
                  <a:off x="2059"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2" name="Line 503"/>
                <p:cNvSpPr>
                  <a:spLocks noChangeShapeType="1"/>
                </p:cNvSpPr>
                <p:nvPr/>
              </p:nvSpPr>
              <p:spPr bwMode="auto">
                <a:xfrm>
                  <a:off x="206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3" name="Line 504"/>
                <p:cNvSpPr>
                  <a:spLocks noChangeShapeType="1"/>
                </p:cNvSpPr>
                <p:nvPr/>
              </p:nvSpPr>
              <p:spPr bwMode="auto">
                <a:xfrm>
                  <a:off x="207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4" name="Line 505"/>
                <p:cNvSpPr>
                  <a:spLocks noChangeShapeType="1"/>
                </p:cNvSpPr>
                <p:nvPr/>
              </p:nvSpPr>
              <p:spPr bwMode="auto">
                <a:xfrm>
                  <a:off x="208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5" name="Line 506"/>
                <p:cNvSpPr>
                  <a:spLocks noChangeShapeType="1"/>
                </p:cNvSpPr>
                <p:nvPr/>
              </p:nvSpPr>
              <p:spPr bwMode="auto">
                <a:xfrm>
                  <a:off x="209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6" name="Line 507"/>
                <p:cNvSpPr>
                  <a:spLocks noChangeShapeType="1"/>
                </p:cNvSpPr>
                <p:nvPr/>
              </p:nvSpPr>
              <p:spPr bwMode="auto">
                <a:xfrm>
                  <a:off x="210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7" name="Line 508"/>
                <p:cNvSpPr>
                  <a:spLocks noChangeShapeType="1"/>
                </p:cNvSpPr>
                <p:nvPr/>
              </p:nvSpPr>
              <p:spPr bwMode="auto">
                <a:xfrm>
                  <a:off x="211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8" name="Line 509"/>
                <p:cNvSpPr>
                  <a:spLocks noChangeShapeType="1"/>
                </p:cNvSpPr>
                <p:nvPr/>
              </p:nvSpPr>
              <p:spPr bwMode="auto">
                <a:xfrm>
                  <a:off x="211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9" name="Line 510"/>
                <p:cNvSpPr>
                  <a:spLocks noChangeShapeType="1"/>
                </p:cNvSpPr>
                <p:nvPr/>
              </p:nvSpPr>
              <p:spPr bwMode="auto">
                <a:xfrm>
                  <a:off x="212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0" name="Line 511"/>
                <p:cNvSpPr>
                  <a:spLocks noChangeShapeType="1"/>
                </p:cNvSpPr>
                <p:nvPr/>
              </p:nvSpPr>
              <p:spPr bwMode="auto">
                <a:xfrm>
                  <a:off x="2136"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1" name="Line 512"/>
                <p:cNvSpPr>
                  <a:spLocks noChangeShapeType="1"/>
                </p:cNvSpPr>
                <p:nvPr/>
              </p:nvSpPr>
              <p:spPr bwMode="auto">
                <a:xfrm>
                  <a:off x="214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2" name="Line 513"/>
                <p:cNvSpPr>
                  <a:spLocks noChangeShapeType="1"/>
                </p:cNvSpPr>
                <p:nvPr/>
              </p:nvSpPr>
              <p:spPr bwMode="auto">
                <a:xfrm>
                  <a:off x="215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3" name="Line 514"/>
                <p:cNvSpPr>
                  <a:spLocks noChangeShapeType="1"/>
                </p:cNvSpPr>
                <p:nvPr/>
              </p:nvSpPr>
              <p:spPr bwMode="auto">
                <a:xfrm>
                  <a:off x="216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4" name="Line 515"/>
                <p:cNvSpPr>
                  <a:spLocks noChangeShapeType="1"/>
                </p:cNvSpPr>
                <p:nvPr/>
              </p:nvSpPr>
              <p:spPr bwMode="auto">
                <a:xfrm>
                  <a:off x="217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5" name="Line 516"/>
                <p:cNvSpPr>
                  <a:spLocks noChangeShapeType="1"/>
                </p:cNvSpPr>
                <p:nvPr/>
              </p:nvSpPr>
              <p:spPr bwMode="auto">
                <a:xfrm>
                  <a:off x="217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6" name="Line 517"/>
                <p:cNvSpPr>
                  <a:spLocks noChangeShapeType="1"/>
                </p:cNvSpPr>
                <p:nvPr/>
              </p:nvSpPr>
              <p:spPr bwMode="auto">
                <a:xfrm>
                  <a:off x="218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7" name="Line 518"/>
                <p:cNvSpPr>
                  <a:spLocks noChangeShapeType="1"/>
                </p:cNvSpPr>
                <p:nvPr/>
              </p:nvSpPr>
              <p:spPr bwMode="auto">
                <a:xfrm>
                  <a:off x="219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8" name="Line 519"/>
                <p:cNvSpPr>
                  <a:spLocks noChangeShapeType="1"/>
                </p:cNvSpPr>
                <p:nvPr/>
              </p:nvSpPr>
              <p:spPr bwMode="auto">
                <a:xfrm>
                  <a:off x="220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9" name="Line 520"/>
                <p:cNvSpPr>
                  <a:spLocks noChangeShapeType="1"/>
                </p:cNvSpPr>
                <p:nvPr/>
              </p:nvSpPr>
              <p:spPr bwMode="auto">
                <a:xfrm>
                  <a:off x="2213"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0" name="Line 521"/>
                <p:cNvSpPr>
                  <a:spLocks noChangeShapeType="1"/>
                </p:cNvSpPr>
                <p:nvPr/>
              </p:nvSpPr>
              <p:spPr bwMode="auto">
                <a:xfrm>
                  <a:off x="222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1" name="Line 522"/>
                <p:cNvSpPr>
                  <a:spLocks noChangeShapeType="1"/>
                </p:cNvSpPr>
                <p:nvPr/>
              </p:nvSpPr>
              <p:spPr bwMode="auto">
                <a:xfrm>
                  <a:off x="223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2" name="Line 523"/>
                <p:cNvSpPr>
                  <a:spLocks noChangeShapeType="1"/>
                </p:cNvSpPr>
                <p:nvPr/>
              </p:nvSpPr>
              <p:spPr bwMode="auto">
                <a:xfrm>
                  <a:off x="223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3" name="Line 524"/>
                <p:cNvSpPr>
                  <a:spLocks noChangeShapeType="1"/>
                </p:cNvSpPr>
                <p:nvPr/>
              </p:nvSpPr>
              <p:spPr bwMode="auto">
                <a:xfrm>
                  <a:off x="224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4" name="Line 525"/>
                <p:cNvSpPr>
                  <a:spLocks noChangeShapeType="1"/>
                </p:cNvSpPr>
                <p:nvPr/>
              </p:nvSpPr>
              <p:spPr bwMode="auto">
                <a:xfrm>
                  <a:off x="225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5" name="Line 526"/>
                <p:cNvSpPr>
                  <a:spLocks noChangeShapeType="1"/>
                </p:cNvSpPr>
                <p:nvPr/>
              </p:nvSpPr>
              <p:spPr bwMode="auto">
                <a:xfrm>
                  <a:off x="226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6" name="Line 527"/>
                <p:cNvSpPr>
                  <a:spLocks noChangeShapeType="1"/>
                </p:cNvSpPr>
                <p:nvPr/>
              </p:nvSpPr>
              <p:spPr bwMode="auto">
                <a:xfrm>
                  <a:off x="227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7" name="Line 528"/>
                <p:cNvSpPr>
                  <a:spLocks noChangeShapeType="1"/>
                </p:cNvSpPr>
                <p:nvPr/>
              </p:nvSpPr>
              <p:spPr bwMode="auto">
                <a:xfrm>
                  <a:off x="228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8" name="Line 529"/>
                <p:cNvSpPr>
                  <a:spLocks noChangeShapeType="1"/>
                </p:cNvSpPr>
                <p:nvPr/>
              </p:nvSpPr>
              <p:spPr bwMode="auto">
                <a:xfrm>
                  <a:off x="2290"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9" name="Line 530"/>
                <p:cNvSpPr>
                  <a:spLocks noChangeShapeType="1"/>
                </p:cNvSpPr>
                <p:nvPr/>
              </p:nvSpPr>
              <p:spPr bwMode="auto">
                <a:xfrm>
                  <a:off x="229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0" name="Line 531"/>
                <p:cNvSpPr>
                  <a:spLocks noChangeShapeType="1"/>
                </p:cNvSpPr>
                <p:nvPr/>
              </p:nvSpPr>
              <p:spPr bwMode="auto">
                <a:xfrm>
                  <a:off x="230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1" name="Line 532"/>
                <p:cNvSpPr>
                  <a:spLocks noChangeShapeType="1"/>
                </p:cNvSpPr>
                <p:nvPr/>
              </p:nvSpPr>
              <p:spPr bwMode="auto">
                <a:xfrm>
                  <a:off x="231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2" name="Line 533"/>
                <p:cNvSpPr>
                  <a:spLocks noChangeShapeType="1"/>
                </p:cNvSpPr>
                <p:nvPr/>
              </p:nvSpPr>
              <p:spPr bwMode="auto">
                <a:xfrm>
                  <a:off x="232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3" name="Line 534"/>
                <p:cNvSpPr>
                  <a:spLocks noChangeShapeType="1"/>
                </p:cNvSpPr>
                <p:nvPr/>
              </p:nvSpPr>
              <p:spPr bwMode="auto">
                <a:xfrm>
                  <a:off x="233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4" name="Line 535"/>
                <p:cNvSpPr>
                  <a:spLocks noChangeShapeType="1"/>
                </p:cNvSpPr>
                <p:nvPr/>
              </p:nvSpPr>
              <p:spPr bwMode="auto">
                <a:xfrm>
                  <a:off x="234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5" name="Line 536"/>
                <p:cNvSpPr>
                  <a:spLocks noChangeShapeType="1"/>
                </p:cNvSpPr>
                <p:nvPr/>
              </p:nvSpPr>
              <p:spPr bwMode="auto">
                <a:xfrm>
                  <a:off x="235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6" name="Line 537"/>
                <p:cNvSpPr>
                  <a:spLocks noChangeShapeType="1"/>
                </p:cNvSpPr>
                <p:nvPr/>
              </p:nvSpPr>
              <p:spPr bwMode="auto">
                <a:xfrm>
                  <a:off x="235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7" name="Line 538"/>
                <p:cNvSpPr>
                  <a:spLocks noChangeShapeType="1"/>
                </p:cNvSpPr>
                <p:nvPr/>
              </p:nvSpPr>
              <p:spPr bwMode="auto">
                <a:xfrm>
                  <a:off x="236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8" name="Line 539"/>
                <p:cNvSpPr>
                  <a:spLocks noChangeShapeType="1"/>
                </p:cNvSpPr>
                <p:nvPr/>
              </p:nvSpPr>
              <p:spPr bwMode="auto">
                <a:xfrm>
                  <a:off x="237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9" name="Line 540"/>
                <p:cNvSpPr>
                  <a:spLocks noChangeShapeType="1"/>
                </p:cNvSpPr>
                <p:nvPr/>
              </p:nvSpPr>
              <p:spPr bwMode="auto">
                <a:xfrm>
                  <a:off x="2384"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0" name="Line 541"/>
                <p:cNvSpPr>
                  <a:spLocks noChangeShapeType="1"/>
                </p:cNvSpPr>
                <p:nvPr/>
              </p:nvSpPr>
              <p:spPr bwMode="auto">
                <a:xfrm>
                  <a:off x="239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1" name="Line 542"/>
                <p:cNvSpPr>
                  <a:spLocks noChangeShapeType="1"/>
                </p:cNvSpPr>
                <p:nvPr/>
              </p:nvSpPr>
              <p:spPr bwMode="auto">
                <a:xfrm>
                  <a:off x="240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2" name="Line 543"/>
                <p:cNvSpPr>
                  <a:spLocks noChangeShapeType="1"/>
                </p:cNvSpPr>
                <p:nvPr/>
              </p:nvSpPr>
              <p:spPr bwMode="auto">
                <a:xfrm>
                  <a:off x="241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3" name="Line 544"/>
                <p:cNvSpPr>
                  <a:spLocks noChangeShapeType="1"/>
                </p:cNvSpPr>
                <p:nvPr/>
              </p:nvSpPr>
              <p:spPr bwMode="auto">
                <a:xfrm>
                  <a:off x="241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4" name="Line 545"/>
                <p:cNvSpPr>
                  <a:spLocks noChangeShapeType="1"/>
                </p:cNvSpPr>
                <p:nvPr/>
              </p:nvSpPr>
              <p:spPr bwMode="auto">
                <a:xfrm>
                  <a:off x="242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5" name="Line 546"/>
                <p:cNvSpPr>
                  <a:spLocks noChangeShapeType="1"/>
                </p:cNvSpPr>
                <p:nvPr/>
              </p:nvSpPr>
              <p:spPr bwMode="auto">
                <a:xfrm>
                  <a:off x="243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6" name="Line 547"/>
                <p:cNvSpPr>
                  <a:spLocks noChangeShapeType="1"/>
                </p:cNvSpPr>
                <p:nvPr/>
              </p:nvSpPr>
              <p:spPr bwMode="auto">
                <a:xfrm>
                  <a:off x="244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7" name="Line 548"/>
                <p:cNvSpPr>
                  <a:spLocks noChangeShapeType="1"/>
                </p:cNvSpPr>
                <p:nvPr/>
              </p:nvSpPr>
              <p:spPr bwMode="auto">
                <a:xfrm>
                  <a:off x="245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8" name="Line 549"/>
                <p:cNvSpPr>
                  <a:spLocks noChangeShapeType="1"/>
                </p:cNvSpPr>
                <p:nvPr/>
              </p:nvSpPr>
              <p:spPr bwMode="auto">
                <a:xfrm>
                  <a:off x="2461"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9" name="Line 550"/>
                <p:cNvSpPr>
                  <a:spLocks noChangeShapeType="1"/>
                </p:cNvSpPr>
                <p:nvPr/>
              </p:nvSpPr>
              <p:spPr bwMode="auto">
                <a:xfrm>
                  <a:off x="247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0" name="Line 551"/>
                <p:cNvSpPr>
                  <a:spLocks noChangeShapeType="1"/>
                </p:cNvSpPr>
                <p:nvPr/>
              </p:nvSpPr>
              <p:spPr bwMode="auto">
                <a:xfrm>
                  <a:off x="247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1" name="Line 552"/>
                <p:cNvSpPr>
                  <a:spLocks noChangeShapeType="1"/>
                </p:cNvSpPr>
                <p:nvPr/>
              </p:nvSpPr>
              <p:spPr bwMode="auto">
                <a:xfrm>
                  <a:off x="248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2" name="Line 553"/>
                <p:cNvSpPr>
                  <a:spLocks noChangeShapeType="1"/>
                </p:cNvSpPr>
                <p:nvPr/>
              </p:nvSpPr>
              <p:spPr bwMode="auto">
                <a:xfrm>
                  <a:off x="249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3" name="Line 554"/>
                <p:cNvSpPr>
                  <a:spLocks noChangeShapeType="1"/>
                </p:cNvSpPr>
                <p:nvPr/>
              </p:nvSpPr>
              <p:spPr bwMode="auto">
                <a:xfrm>
                  <a:off x="250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4" name="Line 555"/>
                <p:cNvSpPr>
                  <a:spLocks noChangeShapeType="1"/>
                </p:cNvSpPr>
                <p:nvPr/>
              </p:nvSpPr>
              <p:spPr bwMode="auto">
                <a:xfrm>
                  <a:off x="251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5" name="Line 556"/>
                <p:cNvSpPr>
                  <a:spLocks noChangeShapeType="1"/>
                </p:cNvSpPr>
                <p:nvPr/>
              </p:nvSpPr>
              <p:spPr bwMode="auto">
                <a:xfrm>
                  <a:off x="252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6" name="Line 557"/>
                <p:cNvSpPr>
                  <a:spLocks noChangeShapeType="1"/>
                </p:cNvSpPr>
                <p:nvPr/>
              </p:nvSpPr>
              <p:spPr bwMode="auto">
                <a:xfrm>
                  <a:off x="253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7" name="Line 558"/>
                <p:cNvSpPr>
                  <a:spLocks noChangeShapeType="1"/>
                </p:cNvSpPr>
                <p:nvPr/>
              </p:nvSpPr>
              <p:spPr bwMode="auto">
                <a:xfrm>
                  <a:off x="2538"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8" name="Line 559"/>
                <p:cNvSpPr>
                  <a:spLocks noChangeShapeType="1"/>
                </p:cNvSpPr>
                <p:nvPr/>
              </p:nvSpPr>
              <p:spPr bwMode="auto">
                <a:xfrm>
                  <a:off x="254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9" name="Line 560"/>
                <p:cNvSpPr>
                  <a:spLocks noChangeShapeType="1"/>
                </p:cNvSpPr>
                <p:nvPr/>
              </p:nvSpPr>
              <p:spPr bwMode="auto">
                <a:xfrm>
                  <a:off x="255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0" name="Line 561"/>
                <p:cNvSpPr>
                  <a:spLocks noChangeShapeType="1"/>
                </p:cNvSpPr>
                <p:nvPr/>
              </p:nvSpPr>
              <p:spPr bwMode="auto">
                <a:xfrm>
                  <a:off x="256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1" name="Line 562"/>
                <p:cNvSpPr>
                  <a:spLocks noChangeShapeType="1"/>
                </p:cNvSpPr>
                <p:nvPr/>
              </p:nvSpPr>
              <p:spPr bwMode="auto">
                <a:xfrm>
                  <a:off x="257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2" name="Line 563"/>
                <p:cNvSpPr>
                  <a:spLocks noChangeShapeType="1"/>
                </p:cNvSpPr>
                <p:nvPr/>
              </p:nvSpPr>
              <p:spPr bwMode="auto">
                <a:xfrm>
                  <a:off x="258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3" name="Line 564"/>
                <p:cNvSpPr>
                  <a:spLocks noChangeShapeType="1"/>
                </p:cNvSpPr>
                <p:nvPr/>
              </p:nvSpPr>
              <p:spPr bwMode="auto">
                <a:xfrm>
                  <a:off x="259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4" name="Line 565"/>
                <p:cNvSpPr>
                  <a:spLocks noChangeShapeType="1"/>
                </p:cNvSpPr>
                <p:nvPr/>
              </p:nvSpPr>
              <p:spPr bwMode="auto">
                <a:xfrm>
                  <a:off x="259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5" name="Line 566"/>
                <p:cNvSpPr>
                  <a:spLocks noChangeShapeType="1"/>
                </p:cNvSpPr>
                <p:nvPr/>
              </p:nvSpPr>
              <p:spPr bwMode="auto">
                <a:xfrm>
                  <a:off x="260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6" name="Line 567"/>
                <p:cNvSpPr>
                  <a:spLocks noChangeShapeType="1"/>
                </p:cNvSpPr>
                <p:nvPr/>
              </p:nvSpPr>
              <p:spPr bwMode="auto">
                <a:xfrm>
                  <a:off x="2615"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7" name="Line 568"/>
                <p:cNvSpPr>
                  <a:spLocks noChangeShapeType="1"/>
                </p:cNvSpPr>
                <p:nvPr/>
              </p:nvSpPr>
              <p:spPr bwMode="auto">
                <a:xfrm>
                  <a:off x="262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8" name="Line 569"/>
                <p:cNvSpPr>
                  <a:spLocks noChangeShapeType="1"/>
                </p:cNvSpPr>
                <p:nvPr/>
              </p:nvSpPr>
              <p:spPr bwMode="auto">
                <a:xfrm>
                  <a:off x="263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9" name="Line 570"/>
                <p:cNvSpPr>
                  <a:spLocks noChangeShapeType="1"/>
                </p:cNvSpPr>
                <p:nvPr/>
              </p:nvSpPr>
              <p:spPr bwMode="auto">
                <a:xfrm>
                  <a:off x="264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0" name="Line 571"/>
                <p:cNvSpPr>
                  <a:spLocks noChangeShapeType="1"/>
                </p:cNvSpPr>
                <p:nvPr/>
              </p:nvSpPr>
              <p:spPr bwMode="auto">
                <a:xfrm>
                  <a:off x="265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1" name="Line 572"/>
                <p:cNvSpPr>
                  <a:spLocks noChangeShapeType="1"/>
                </p:cNvSpPr>
                <p:nvPr/>
              </p:nvSpPr>
              <p:spPr bwMode="auto">
                <a:xfrm>
                  <a:off x="265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2" name="Line 573"/>
                <p:cNvSpPr>
                  <a:spLocks noChangeShapeType="1"/>
                </p:cNvSpPr>
                <p:nvPr/>
              </p:nvSpPr>
              <p:spPr bwMode="auto">
                <a:xfrm>
                  <a:off x="266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3" name="Line 574"/>
                <p:cNvSpPr>
                  <a:spLocks noChangeShapeType="1"/>
                </p:cNvSpPr>
                <p:nvPr/>
              </p:nvSpPr>
              <p:spPr bwMode="auto">
                <a:xfrm>
                  <a:off x="267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4" name="Line 575"/>
                <p:cNvSpPr>
                  <a:spLocks noChangeShapeType="1"/>
                </p:cNvSpPr>
                <p:nvPr/>
              </p:nvSpPr>
              <p:spPr bwMode="auto">
                <a:xfrm>
                  <a:off x="268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5" name="Line 576"/>
                <p:cNvSpPr>
                  <a:spLocks noChangeShapeType="1"/>
                </p:cNvSpPr>
                <p:nvPr/>
              </p:nvSpPr>
              <p:spPr bwMode="auto">
                <a:xfrm>
                  <a:off x="2692"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6" name="Line 577"/>
                <p:cNvSpPr>
                  <a:spLocks noChangeShapeType="1"/>
                </p:cNvSpPr>
                <p:nvPr/>
              </p:nvSpPr>
              <p:spPr bwMode="auto">
                <a:xfrm>
                  <a:off x="270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7" name="Line 578"/>
                <p:cNvSpPr>
                  <a:spLocks noChangeShapeType="1"/>
                </p:cNvSpPr>
                <p:nvPr/>
              </p:nvSpPr>
              <p:spPr bwMode="auto">
                <a:xfrm>
                  <a:off x="2710"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8" name="Line 579"/>
                <p:cNvSpPr>
                  <a:spLocks noChangeShapeType="1"/>
                </p:cNvSpPr>
                <p:nvPr/>
              </p:nvSpPr>
              <p:spPr bwMode="auto">
                <a:xfrm>
                  <a:off x="271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9" name="Line 580"/>
                <p:cNvSpPr>
                  <a:spLocks noChangeShapeType="1"/>
                </p:cNvSpPr>
                <p:nvPr/>
              </p:nvSpPr>
              <p:spPr bwMode="auto">
                <a:xfrm>
                  <a:off x="272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0" name="Line 581"/>
                <p:cNvSpPr>
                  <a:spLocks noChangeShapeType="1"/>
                </p:cNvSpPr>
                <p:nvPr/>
              </p:nvSpPr>
              <p:spPr bwMode="auto">
                <a:xfrm>
                  <a:off x="273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1" name="Line 582"/>
                <p:cNvSpPr>
                  <a:spLocks noChangeShapeType="1"/>
                </p:cNvSpPr>
                <p:nvPr/>
              </p:nvSpPr>
              <p:spPr bwMode="auto">
                <a:xfrm>
                  <a:off x="274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2" name="Line 583"/>
                <p:cNvSpPr>
                  <a:spLocks noChangeShapeType="1"/>
                </p:cNvSpPr>
                <p:nvPr/>
              </p:nvSpPr>
              <p:spPr bwMode="auto">
                <a:xfrm>
                  <a:off x="275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3" name="Line 584"/>
                <p:cNvSpPr>
                  <a:spLocks noChangeShapeType="1"/>
                </p:cNvSpPr>
                <p:nvPr/>
              </p:nvSpPr>
              <p:spPr bwMode="auto">
                <a:xfrm>
                  <a:off x="276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4" name="Line 585"/>
                <p:cNvSpPr>
                  <a:spLocks noChangeShapeType="1"/>
                </p:cNvSpPr>
                <p:nvPr/>
              </p:nvSpPr>
              <p:spPr bwMode="auto">
                <a:xfrm>
                  <a:off x="2769"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5" name="Line 586"/>
                <p:cNvSpPr>
                  <a:spLocks noChangeShapeType="1"/>
                </p:cNvSpPr>
                <p:nvPr/>
              </p:nvSpPr>
              <p:spPr bwMode="auto">
                <a:xfrm>
                  <a:off x="277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6" name="Line 587"/>
                <p:cNvSpPr>
                  <a:spLocks noChangeShapeType="1"/>
                </p:cNvSpPr>
                <p:nvPr/>
              </p:nvSpPr>
              <p:spPr bwMode="auto">
                <a:xfrm>
                  <a:off x="2787"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7" name="Line 588"/>
                <p:cNvSpPr>
                  <a:spLocks noChangeShapeType="1"/>
                </p:cNvSpPr>
                <p:nvPr/>
              </p:nvSpPr>
              <p:spPr bwMode="auto">
                <a:xfrm>
                  <a:off x="279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8" name="Line 589"/>
                <p:cNvSpPr>
                  <a:spLocks noChangeShapeType="1"/>
                </p:cNvSpPr>
                <p:nvPr/>
              </p:nvSpPr>
              <p:spPr bwMode="auto">
                <a:xfrm>
                  <a:off x="2804"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9" name="Line 590"/>
                <p:cNvSpPr>
                  <a:spLocks noChangeShapeType="1"/>
                </p:cNvSpPr>
                <p:nvPr/>
              </p:nvSpPr>
              <p:spPr bwMode="auto">
                <a:xfrm>
                  <a:off x="281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0" name="Line 591"/>
                <p:cNvSpPr>
                  <a:spLocks noChangeShapeType="1"/>
                </p:cNvSpPr>
                <p:nvPr/>
              </p:nvSpPr>
              <p:spPr bwMode="auto">
                <a:xfrm>
                  <a:off x="282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1" name="Line 592"/>
                <p:cNvSpPr>
                  <a:spLocks noChangeShapeType="1"/>
                </p:cNvSpPr>
                <p:nvPr/>
              </p:nvSpPr>
              <p:spPr bwMode="auto">
                <a:xfrm>
                  <a:off x="282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2" name="Line 593"/>
                <p:cNvSpPr>
                  <a:spLocks noChangeShapeType="1"/>
                </p:cNvSpPr>
                <p:nvPr/>
              </p:nvSpPr>
              <p:spPr bwMode="auto">
                <a:xfrm>
                  <a:off x="283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3" name="Line 594"/>
                <p:cNvSpPr>
                  <a:spLocks noChangeShapeType="1"/>
                </p:cNvSpPr>
                <p:nvPr/>
              </p:nvSpPr>
              <p:spPr bwMode="auto">
                <a:xfrm>
                  <a:off x="284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4" name="Line 595"/>
                <p:cNvSpPr>
                  <a:spLocks noChangeShapeType="1"/>
                </p:cNvSpPr>
                <p:nvPr/>
              </p:nvSpPr>
              <p:spPr bwMode="auto">
                <a:xfrm>
                  <a:off x="285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5" name="Line 596"/>
                <p:cNvSpPr>
                  <a:spLocks noChangeShapeType="1"/>
                </p:cNvSpPr>
                <p:nvPr/>
              </p:nvSpPr>
              <p:spPr bwMode="auto">
                <a:xfrm>
                  <a:off x="2863"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6" name="Line 597"/>
                <p:cNvSpPr>
                  <a:spLocks noChangeShapeType="1"/>
                </p:cNvSpPr>
                <p:nvPr/>
              </p:nvSpPr>
              <p:spPr bwMode="auto">
                <a:xfrm>
                  <a:off x="287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7" name="Line 598"/>
                <p:cNvSpPr>
                  <a:spLocks noChangeShapeType="1"/>
                </p:cNvSpPr>
                <p:nvPr/>
              </p:nvSpPr>
              <p:spPr bwMode="auto">
                <a:xfrm>
                  <a:off x="2881"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8" name="Line 599"/>
                <p:cNvSpPr>
                  <a:spLocks noChangeShapeType="1"/>
                </p:cNvSpPr>
                <p:nvPr/>
              </p:nvSpPr>
              <p:spPr bwMode="auto">
                <a:xfrm>
                  <a:off x="288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9" name="Line 600"/>
                <p:cNvSpPr>
                  <a:spLocks noChangeShapeType="1"/>
                </p:cNvSpPr>
                <p:nvPr/>
              </p:nvSpPr>
              <p:spPr bwMode="auto">
                <a:xfrm>
                  <a:off x="2898"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0" name="Line 601"/>
                <p:cNvSpPr>
                  <a:spLocks noChangeShapeType="1"/>
                </p:cNvSpPr>
                <p:nvPr/>
              </p:nvSpPr>
              <p:spPr bwMode="auto">
                <a:xfrm>
                  <a:off x="2906"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1" name="Line 602"/>
                <p:cNvSpPr>
                  <a:spLocks noChangeShapeType="1"/>
                </p:cNvSpPr>
                <p:nvPr/>
              </p:nvSpPr>
              <p:spPr bwMode="auto">
                <a:xfrm>
                  <a:off x="2915"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2" name="Line 603"/>
                <p:cNvSpPr>
                  <a:spLocks noChangeShapeType="1"/>
                </p:cNvSpPr>
                <p:nvPr/>
              </p:nvSpPr>
              <p:spPr bwMode="auto">
                <a:xfrm>
                  <a:off x="2923"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3" name="Line 604"/>
                <p:cNvSpPr>
                  <a:spLocks noChangeShapeType="1"/>
                </p:cNvSpPr>
                <p:nvPr/>
              </p:nvSpPr>
              <p:spPr bwMode="auto">
                <a:xfrm>
                  <a:off x="2932"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4" name="Line 605"/>
                <p:cNvSpPr>
                  <a:spLocks noChangeShapeType="1"/>
                </p:cNvSpPr>
                <p:nvPr/>
              </p:nvSpPr>
              <p:spPr bwMode="auto">
                <a:xfrm>
                  <a:off x="2940" y="2479"/>
                  <a:ext cx="4"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5" name="Line 606"/>
                <p:cNvSpPr>
                  <a:spLocks noChangeShapeType="1"/>
                </p:cNvSpPr>
                <p:nvPr/>
              </p:nvSpPr>
              <p:spPr bwMode="auto">
                <a:xfrm>
                  <a:off x="2949" y="2479"/>
                  <a:ext cx="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grpSp>
          <p:sp>
            <p:nvSpPr>
              <p:cNvPr id="10" name="Line 608"/>
              <p:cNvSpPr>
                <a:spLocks noChangeShapeType="1"/>
              </p:cNvSpPr>
              <p:nvPr/>
            </p:nvSpPr>
            <p:spPr bwMode="auto">
              <a:xfrm>
                <a:off x="46958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 name="Line 609"/>
              <p:cNvSpPr>
                <a:spLocks noChangeShapeType="1"/>
              </p:cNvSpPr>
              <p:nvPr/>
            </p:nvSpPr>
            <p:spPr bwMode="auto">
              <a:xfrm>
                <a:off x="47085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 name="Line 610"/>
              <p:cNvSpPr>
                <a:spLocks noChangeShapeType="1"/>
              </p:cNvSpPr>
              <p:nvPr/>
            </p:nvSpPr>
            <p:spPr bwMode="auto">
              <a:xfrm>
                <a:off x="47228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 name="Line 611"/>
              <p:cNvSpPr>
                <a:spLocks noChangeShapeType="1"/>
              </p:cNvSpPr>
              <p:nvPr/>
            </p:nvSpPr>
            <p:spPr bwMode="auto">
              <a:xfrm>
                <a:off x="47355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 name="Line 612"/>
              <p:cNvSpPr>
                <a:spLocks noChangeShapeType="1"/>
              </p:cNvSpPr>
              <p:nvPr/>
            </p:nvSpPr>
            <p:spPr bwMode="auto">
              <a:xfrm>
                <a:off x="47498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 name="Line 613"/>
              <p:cNvSpPr>
                <a:spLocks noChangeShapeType="1"/>
              </p:cNvSpPr>
              <p:nvPr/>
            </p:nvSpPr>
            <p:spPr bwMode="auto">
              <a:xfrm>
                <a:off x="47625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 name="Line 614"/>
              <p:cNvSpPr>
                <a:spLocks noChangeShapeType="1"/>
              </p:cNvSpPr>
              <p:nvPr/>
            </p:nvSpPr>
            <p:spPr bwMode="auto">
              <a:xfrm>
                <a:off x="477678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 name="Line 615"/>
              <p:cNvSpPr>
                <a:spLocks noChangeShapeType="1"/>
              </p:cNvSpPr>
              <p:nvPr/>
            </p:nvSpPr>
            <p:spPr bwMode="auto">
              <a:xfrm>
                <a:off x="4789488"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Line 616"/>
              <p:cNvSpPr>
                <a:spLocks noChangeShapeType="1"/>
              </p:cNvSpPr>
              <p:nvPr/>
            </p:nvSpPr>
            <p:spPr bwMode="auto">
              <a:xfrm>
                <a:off x="48037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 name="Line 617"/>
              <p:cNvSpPr>
                <a:spLocks noChangeShapeType="1"/>
              </p:cNvSpPr>
              <p:nvPr/>
            </p:nvSpPr>
            <p:spPr bwMode="auto">
              <a:xfrm>
                <a:off x="481806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 name="Line 618"/>
              <p:cNvSpPr>
                <a:spLocks noChangeShapeType="1"/>
              </p:cNvSpPr>
              <p:nvPr/>
            </p:nvSpPr>
            <p:spPr bwMode="auto">
              <a:xfrm>
                <a:off x="483076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 name="Line 619"/>
              <p:cNvSpPr>
                <a:spLocks noChangeShapeType="1"/>
              </p:cNvSpPr>
              <p:nvPr/>
            </p:nvSpPr>
            <p:spPr bwMode="auto">
              <a:xfrm>
                <a:off x="484505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 name="Line 620"/>
              <p:cNvSpPr>
                <a:spLocks noChangeShapeType="1"/>
              </p:cNvSpPr>
              <p:nvPr/>
            </p:nvSpPr>
            <p:spPr bwMode="auto">
              <a:xfrm>
                <a:off x="485775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 name="Line 621"/>
              <p:cNvSpPr>
                <a:spLocks noChangeShapeType="1"/>
              </p:cNvSpPr>
              <p:nvPr/>
            </p:nvSpPr>
            <p:spPr bwMode="auto">
              <a:xfrm>
                <a:off x="48720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 name="Line 622"/>
              <p:cNvSpPr>
                <a:spLocks noChangeShapeType="1"/>
              </p:cNvSpPr>
              <p:nvPr/>
            </p:nvSpPr>
            <p:spPr bwMode="auto">
              <a:xfrm>
                <a:off x="48847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 name="Line 623"/>
              <p:cNvSpPr>
                <a:spLocks noChangeShapeType="1"/>
              </p:cNvSpPr>
              <p:nvPr/>
            </p:nvSpPr>
            <p:spPr bwMode="auto">
              <a:xfrm>
                <a:off x="48990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 name="Line 624"/>
              <p:cNvSpPr>
                <a:spLocks noChangeShapeType="1"/>
              </p:cNvSpPr>
              <p:nvPr/>
            </p:nvSpPr>
            <p:spPr bwMode="auto">
              <a:xfrm>
                <a:off x="4911725"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 name="Line 625"/>
              <p:cNvSpPr>
                <a:spLocks noChangeShapeType="1"/>
              </p:cNvSpPr>
              <p:nvPr/>
            </p:nvSpPr>
            <p:spPr bwMode="auto">
              <a:xfrm>
                <a:off x="49260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 name="Line 626"/>
              <p:cNvSpPr>
                <a:spLocks noChangeShapeType="1"/>
              </p:cNvSpPr>
              <p:nvPr/>
            </p:nvSpPr>
            <p:spPr bwMode="auto">
              <a:xfrm>
                <a:off x="49403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 name="Line 627"/>
              <p:cNvSpPr>
                <a:spLocks noChangeShapeType="1"/>
              </p:cNvSpPr>
              <p:nvPr/>
            </p:nvSpPr>
            <p:spPr bwMode="auto">
              <a:xfrm>
                <a:off x="49530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 name="Line 628"/>
              <p:cNvSpPr>
                <a:spLocks noChangeShapeType="1"/>
              </p:cNvSpPr>
              <p:nvPr/>
            </p:nvSpPr>
            <p:spPr bwMode="auto">
              <a:xfrm>
                <a:off x="496728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 name="Line 629"/>
              <p:cNvSpPr>
                <a:spLocks noChangeShapeType="1"/>
              </p:cNvSpPr>
              <p:nvPr/>
            </p:nvSpPr>
            <p:spPr bwMode="auto">
              <a:xfrm>
                <a:off x="497998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 name="Line 630"/>
              <p:cNvSpPr>
                <a:spLocks noChangeShapeType="1"/>
              </p:cNvSpPr>
              <p:nvPr/>
            </p:nvSpPr>
            <p:spPr bwMode="auto">
              <a:xfrm>
                <a:off x="49942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3" name="Line 631"/>
              <p:cNvSpPr>
                <a:spLocks noChangeShapeType="1"/>
              </p:cNvSpPr>
              <p:nvPr/>
            </p:nvSpPr>
            <p:spPr bwMode="auto">
              <a:xfrm>
                <a:off x="50069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4" name="Line 632"/>
              <p:cNvSpPr>
                <a:spLocks noChangeShapeType="1"/>
              </p:cNvSpPr>
              <p:nvPr/>
            </p:nvSpPr>
            <p:spPr bwMode="auto">
              <a:xfrm>
                <a:off x="502126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5" name="Line 633"/>
              <p:cNvSpPr>
                <a:spLocks noChangeShapeType="1"/>
              </p:cNvSpPr>
              <p:nvPr/>
            </p:nvSpPr>
            <p:spPr bwMode="auto">
              <a:xfrm>
                <a:off x="5033963"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6" name="Line 634"/>
              <p:cNvSpPr>
                <a:spLocks noChangeShapeType="1"/>
              </p:cNvSpPr>
              <p:nvPr/>
            </p:nvSpPr>
            <p:spPr bwMode="auto">
              <a:xfrm>
                <a:off x="504825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7" name="Line 635"/>
              <p:cNvSpPr>
                <a:spLocks noChangeShapeType="1"/>
              </p:cNvSpPr>
              <p:nvPr/>
            </p:nvSpPr>
            <p:spPr bwMode="auto">
              <a:xfrm>
                <a:off x="50625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 name="Line 636"/>
              <p:cNvSpPr>
                <a:spLocks noChangeShapeType="1"/>
              </p:cNvSpPr>
              <p:nvPr/>
            </p:nvSpPr>
            <p:spPr bwMode="auto">
              <a:xfrm>
                <a:off x="50752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 name="Line 637"/>
              <p:cNvSpPr>
                <a:spLocks noChangeShapeType="1"/>
              </p:cNvSpPr>
              <p:nvPr/>
            </p:nvSpPr>
            <p:spPr bwMode="auto">
              <a:xfrm>
                <a:off x="50895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 name="Line 638"/>
              <p:cNvSpPr>
                <a:spLocks noChangeShapeType="1"/>
              </p:cNvSpPr>
              <p:nvPr/>
            </p:nvSpPr>
            <p:spPr bwMode="auto">
              <a:xfrm>
                <a:off x="51022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1" name="Line 639"/>
              <p:cNvSpPr>
                <a:spLocks noChangeShapeType="1"/>
              </p:cNvSpPr>
              <p:nvPr/>
            </p:nvSpPr>
            <p:spPr bwMode="auto">
              <a:xfrm>
                <a:off x="51165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 name="Line 640"/>
              <p:cNvSpPr>
                <a:spLocks noChangeShapeType="1"/>
              </p:cNvSpPr>
              <p:nvPr/>
            </p:nvSpPr>
            <p:spPr bwMode="auto">
              <a:xfrm>
                <a:off x="51292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3" name="Line 641"/>
              <p:cNvSpPr>
                <a:spLocks noChangeShapeType="1"/>
              </p:cNvSpPr>
              <p:nvPr/>
            </p:nvSpPr>
            <p:spPr bwMode="auto">
              <a:xfrm>
                <a:off x="51435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 name="Line 642"/>
              <p:cNvSpPr>
                <a:spLocks noChangeShapeType="1"/>
              </p:cNvSpPr>
              <p:nvPr/>
            </p:nvSpPr>
            <p:spPr bwMode="auto">
              <a:xfrm>
                <a:off x="5156200"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5" name="Line 643"/>
              <p:cNvSpPr>
                <a:spLocks noChangeShapeType="1"/>
              </p:cNvSpPr>
              <p:nvPr/>
            </p:nvSpPr>
            <p:spPr bwMode="auto">
              <a:xfrm>
                <a:off x="517048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 name="Line 644"/>
              <p:cNvSpPr>
                <a:spLocks noChangeShapeType="1"/>
              </p:cNvSpPr>
              <p:nvPr/>
            </p:nvSpPr>
            <p:spPr bwMode="auto">
              <a:xfrm>
                <a:off x="51847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7" name="Line 645"/>
              <p:cNvSpPr>
                <a:spLocks noChangeShapeType="1"/>
              </p:cNvSpPr>
              <p:nvPr/>
            </p:nvSpPr>
            <p:spPr bwMode="auto">
              <a:xfrm>
                <a:off x="51974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 name="Line 646"/>
              <p:cNvSpPr>
                <a:spLocks noChangeShapeType="1"/>
              </p:cNvSpPr>
              <p:nvPr/>
            </p:nvSpPr>
            <p:spPr bwMode="auto">
              <a:xfrm>
                <a:off x="521176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9" name="Line 647"/>
              <p:cNvSpPr>
                <a:spLocks noChangeShapeType="1"/>
              </p:cNvSpPr>
              <p:nvPr/>
            </p:nvSpPr>
            <p:spPr bwMode="auto">
              <a:xfrm>
                <a:off x="522446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0" name="Line 648"/>
              <p:cNvSpPr>
                <a:spLocks noChangeShapeType="1"/>
              </p:cNvSpPr>
              <p:nvPr/>
            </p:nvSpPr>
            <p:spPr bwMode="auto">
              <a:xfrm>
                <a:off x="523875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1" name="Line 649"/>
              <p:cNvSpPr>
                <a:spLocks noChangeShapeType="1"/>
              </p:cNvSpPr>
              <p:nvPr/>
            </p:nvSpPr>
            <p:spPr bwMode="auto">
              <a:xfrm>
                <a:off x="525145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2" name="Line 650"/>
              <p:cNvSpPr>
                <a:spLocks noChangeShapeType="1"/>
              </p:cNvSpPr>
              <p:nvPr/>
            </p:nvSpPr>
            <p:spPr bwMode="auto">
              <a:xfrm>
                <a:off x="52657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3" name="Line 651"/>
              <p:cNvSpPr>
                <a:spLocks noChangeShapeType="1"/>
              </p:cNvSpPr>
              <p:nvPr/>
            </p:nvSpPr>
            <p:spPr bwMode="auto">
              <a:xfrm>
                <a:off x="5278438"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4" name="Line 652"/>
              <p:cNvSpPr>
                <a:spLocks noChangeShapeType="1"/>
              </p:cNvSpPr>
              <p:nvPr/>
            </p:nvSpPr>
            <p:spPr bwMode="auto">
              <a:xfrm>
                <a:off x="52927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5" name="Line 653"/>
              <p:cNvSpPr>
                <a:spLocks noChangeShapeType="1"/>
              </p:cNvSpPr>
              <p:nvPr/>
            </p:nvSpPr>
            <p:spPr bwMode="auto">
              <a:xfrm>
                <a:off x="53070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6" name="Line 654"/>
              <p:cNvSpPr>
                <a:spLocks noChangeShapeType="1"/>
              </p:cNvSpPr>
              <p:nvPr/>
            </p:nvSpPr>
            <p:spPr bwMode="auto">
              <a:xfrm>
                <a:off x="53197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7" name="Line 655"/>
              <p:cNvSpPr>
                <a:spLocks noChangeShapeType="1"/>
              </p:cNvSpPr>
              <p:nvPr/>
            </p:nvSpPr>
            <p:spPr bwMode="auto">
              <a:xfrm>
                <a:off x="53340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8" name="Line 656"/>
              <p:cNvSpPr>
                <a:spLocks noChangeShapeType="1"/>
              </p:cNvSpPr>
              <p:nvPr/>
            </p:nvSpPr>
            <p:spPr bwMode="auto">
              <a:xfrm>
                <a:off x="53467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9" name="Line 657"/>
              <p:cNvSpPr>
                <a:spLocks noChangeShapeType="1"/>
              </p:cNvSpPr>
              <p:nvPr/>
            </p:nvSpPr>
            <p:spPr bwMode="auto">
              <a:xfrm>
                <a:off x="536098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0" name="Line 658"/>
              <p:cNvSpPr>
                <a:spLocks noChangeShapeType="1"/>
              </p:cNvSpPr>
              <p:nvPr/>
            </p:nvSpPr>
            <p:spPr bwMode="auto">
              <a:xfrm>
                <a:off x="537368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1" name="Line 659"/>
              <p:cNvSpPr>
                <a:spLocks noChangeShapeType="1"/>
              </p:cNvSpPr>
              <p:nvPr/>
            </p:nvSpPr>
            <p:spPr bwMode="auto">
              <a:xfrm>
                <a:off x="53879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2" name="Line 660"/>
              <p:cNvSpPr>
                <a:spLocks noChangeShapeType="1"/>
              </p:cNvSpPr>
              <p:nvPr/>
            </p:nvSpPr>
            <p:spPr bwMode="auto">
              <a:xfrm>
                <a:off x="540067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3" name="Line 661"/>
              <p:cNvSpPr>
                <a:spLocks noChangeShapeType="1"/>
              </p:cNvSpPr>
              <p:nvPr/>
            </p:nvSpPr>
            <p:spPr bwMode="auto">
              <a:xfrm>
                <a:off x="541496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4" name="Line 662"/>
              <p:cNvSpPr>
                <a:spLocks noChangeShapeType="1"/>
              </p:cNvSpPr>
              <p:nvPr/>
            </p:nvSpPr>
            <p:spPr bwMode="auto">
              <a:xfrm>
                <a:off x="5427663"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5" name="Line 663"/>
              <p:cNvSpPr>
                <a:spLocks noChangeShapeType="1"/>
              </p:cNvSpPr>
              <p:nvPr/>
            </p:nvSpPr>
            <p:spPr bwMode="auto">
              <a:xfrm>
                <a:off x="544195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6" name="Line 664"/>
              <p:cNvSpPr>
                <a:spLocks noChangeShapeType="1"/>
              </p:cNvSpPr>
              <p:nvPr/>
            </p:nvSpPr>
            <p:spPr bwMode="auto">
              <a:xfrm>
                <a:off x="54562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7" name="Line 665"/>
              <p:cNvSpPr>
                <a:spLocks noChangeShapeType="1"/>
              </p:cNvSpPr>
              <p:nvPr/>
            </p:nvSpPr>
            <p:spPr bwMode="auto">
              <a:xfrm>
                <a:off x="5468938"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8" name="Line 666"/>
              <p:cNvSpPr>
                <a:spLocks noChangeShapeType="1"/>
              </p:cNvSpPr>
              <p:nvPr/>
            </p:nvSpPr>
            <p:spPr bwMode="auto">
              <a:xfrm>
                <a:off x="54832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9" name="Line 667"/>
              <p:cNvSpPr>
                <a:spLocks noChangeShapeType="1"/>
              </p:cNvSpPr>
              <p:nvPr/>
            </p:nvSpPr>
            <p:spPr bwMode="auto">
              <a:xfrm>
                <a:off x="5495925"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0" name="Line 668"/>
              <p:cNvSpPr>
                <a:spLocks noChangeShapeType="1"/>
              </p:cNvSpPr>
              <p:nvPr/>
            </p:nvSpPr>
            <p:spPr bwMode="auto">
              <a:xfrm>
                <a:off x="55102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1" name="Line 669"/>
              <p:cNvSpPr>
                <a:spLocks noChangeShapeType="1"/>
              </p:cNvSpPr>
              <p:nvPr/>
            </p:nvSpPr>
            <p:spPr bwMode="auto">
              <a:xfrm>
                <a:off x="5522913"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2" name="Line 670"/>
              <p:cNvSpPr>
                <a:spLocks noChangeShapeType="1"/>
              </p:cNvSpPr>
              <p:nvPr/>
            </p:nvSpPr>
            <p:spPr bwMode="auto">
              <a:xfrm>
                <a:off x="5537200" y="3935413"/>
                <a:ext cx="4763"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3" name="Line 671"/>
              <p:cNvSpPr>
                <a:spLocks noChangeShapeType="1"/>
              </p:cNvSpPr>
              <p:nvPr/>
            </p:nvSpPr>
            <p:spPr bwMode="auto">
              <a:xfrm>
                <a:off x="5549900" y="3935413"/>
                <a:ext cx="6350" cy="0"/>
              </a:xfrm>
              <a:prstGeom prst="line">
                <a:avLst/>
              </a:prstGeom>
              <a:noFill/>
              <a:ln w="6350">
                <a:solidFill>
                  <a:srgbClr val="FF0000"/>
                </a:solidFill>
                <a:prstDash val="sysDot"/>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4" name="Rectangle 672"/>
              <p:cNvSpPr>
                <a:spLocks noChangeArrowheads="1"/>
              </p:cNvSpPr>
              <p:nvPr/>
            </p:nvSpPr>
            <p:spPr bwMode="auto">
              <a:xfrm>
                <a:off x="2003425" y="4870451"/>
                <a:ext cx="15646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T:T-inbred lines</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75" name="Rectangle 673"/>
              <p:cNvSpPr>
                <a:spLocks noChangeArrowheads="1"/>
              </p:cNvSpPr>
              <p:nvPr/>
            </p:nvSpPr>
            <p:spPr bwMode="auto">
              <a:xfrm>
                <a:off x="5030788" y="5429251"/>
                <a:ext cx="1484313" cy="309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6" name="Rectangle 674"/>
              <p:cNvSpPr>
                <a:spLocks noChangeArrowheads="1"/>
              </p:cNvSpPr>
              <p:nvPr/>
            </p:nvSpPr>
            <p:spPr bwMode="auto">
              <a:xfrm>
                <a:off x="5075238" y="5472113"/>
                <a:ext cx="1679947" cy="276999"/>
              </a:xfrm>
              <a:prstGeom prst="rect">
                <a:avLst/>
              </a:prstGeom>
              <a:solidFill>
                <a:schemeClr val="bg1"/>
              </a:solidFill>
              <a:ln>
                <a:noFill/>
              </a:ln>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G:G-inbred lines</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77" name="Rectangle 675"/>
              <p:cNvSpPr>
                <a:spLocks noChangeArrowheads="1"/>
              </p:cNvSpPr>
              <p:nvPr/>
            </p:nvSpPr>
            <p:spPr bwMode="auto">
              <a:xfrm>
                <a:off x="5224463" y="1609726"/>
                <a:ext cx="676275" cy="309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8" name="Rectangle 676"/>
              <p:cNvSpPr>
                <a:spLocks noChangeArrowheads="1"/>
              </p:cNvSpPr>
              <p:nvPr/>
            </p:nvSpPr>
            <p:spPr bwMode="auto">
              <a:xfrm>
                <a:off x="5268913" y="1652588"/>
                <a:ext cx="6860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N=168</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79" name="Rectangle 677"/>
              <p:cNvSpPr>
                <a:spLocks noChangeArrowheads="1"/>
              </p:cNvSpPr>
              <p:nvPr/>
            </p:nvSpPr>
            <p:spPr bwMode="auto">
              <a:xfrm>
                <a:off x="2279650" y="812801"/>
                <a:ext cx="566738" cy="309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0" name="Rectangle 678"/>
              <p:cNvSpPr>
                <a:spLocks noChangeArrowheads="1"/>
              </p:cNvSpPr>
              <p:nvPr/>
            </p:nvSpPr>
            <p:spPr bwMode="auto">
              <a:xfrm>
                <a:off x="2324100" y="855663"/>
                <a:ext cx="557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N=20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81" name="Rectangle 679"/>
              <p:cNvSpPr>
                <a:spLocks noChangeArrowheads="1"/>
              </p:cNvSpPr>
              <p:nvPr/>
            </p:nvSpPr>
            <p:spPr bwMode="auto">
              <a:xfrm>
                <a:off x="1138238" y="2992438"/>
                <a:ext cx="7053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FF0000"/>
                    </a:solidFill>
                    <a:effectLst/>
                    <a:cs typeface="Arial" panose="020B0604020202020204" pitchFamily="34" charset="0"/>
                  </a:rPr>
                  <a:t>40.584</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82" name="Rectangle 680"/>
              <p:cNvSpPr>
                <a:spLocks noChangeArrowheads="1"/>
              </p:cNvSpPr>
              <p:nvPr/>
            </p:nvSpPr>
            <p:spPr bwMode="auto">
              <a:xfrm>
                <a:off x="1139825" y="3621088"/>
                <a:ext cx="7053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FF0000"/>
                    </a:solidFill>
                    <a:effectLst/>
                    <a:cs typeface="Arial" panose="020B0604020202020204" pitchFamily="34" charset="0"/>
                  </a:rPr>
                  <a:t>34.895</a:t>
                </a:r>
                <a:endParaRPr kumimoji="0" lang="en-GB" altLang="en-US" b="0" i="0" u="none" strike="noStrike" cap="none" normalizeH="0" baseline="0" dirty="0">
                  <a:ln>
                    <a:noFill/>
                  </a:ln>
                  <a:solidFill>
                    <a:schemeClr val="tx1"/>
                  </a:solidFill>
                  <a:effectLst/>
                  <a:cs typeface="Arial" panose="020B0604020202020204" pitchFamily="34" charset="0"/>
                </a:endParaRPr>
              </a:p>
            </p:txBody>
          </p:sp>
        </p:grpSp>
        <p:sp>
          <p:nvSpPr>
            <p:cNvPr id="84" name="Rectangle 682"/>
            <p:cNvSpPr>
              <a:spLocks noChangeArrowheads="1"/>
            </p:cNvSpPr>
            <p:nvPr/>
          </p:nvSpPr>
          <p:spPr bwMode="auto">
            <a:xfrm>
              <a:off x="3374230" y="962026"/>
              <a:ext cx="2616101" cy="276999"/>
            </a:xfrm>
            <a:prstGeom prst="rect">
              <a:avLst/>
            </a:prstGeom>
            <a:solidFill>
              <a:schemeClr val="bg1"/>
            </a:solidFill>
            <a:ln>
              <a:noFill/>
            </a:ln>
            <a:effectLst>
              <a:outerShdw blurRad="50800" dist="38100" dir="2700000" algn="tl" rotWithShape="0">
                <a:prstClr val="black">
                  <a:alpha val="40000"/>
                </a:prstClr>
              </a:outerShdw>
            </a:effec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latin typeface="Arial" panose="020B0604020202020204" pitchFamily="34" charset="0"/>
                </a:rPr>
                <a:t>SNP: VfMt3g086600_001</a:t>
              </a:r>
              <a:endParaRPr kumimoji="0" lang="en-GB" altLang="en-US" b="0" i="0" u="none" strike="noStrike" cap="none" normalizeH="0" baseline="0" dirty="0">
                <a:ln>
                  <a:noFill/>
                </a:ln>
                <a:solidFill>
                  <a:schemeClr val="tx1"/>
                </a:solidFill>
                <a:effectLst/>
                <a:latin typeface="Arial" panose="020B0604020202020204" pitchFamily="34" charset="0"/>
              </a:endParaRPr>
            </a:p>
          </p:txBody>
        </p:sp>
        <p:grpSp>
          <p:nvGrpSpPr>
            <p:cNvPr id="692" name="Group 691"/>
            <p:cNvGrpSpPr/>
            <p:nvPr/>
          </p:nvGrpSpPr>
          <p:grpSpPr>
            <a:xfrm>
              <a:off x="1055688" y="3306763"/>
              <a:ext cx="4503738" cy="629308"/>
              <a:chOff x="1055688" y="3306763"/>
              <a:chExt cx="4503738" cy="629308"/>
            </a:xfrm>
          </p:grpSpPr>
          <p:cxnSp>
            <p:nvCxnSpPr>
              <p:cNvPr id="688" name="Straight Connector 687"/>
              <p:cNvCxnSpPr>
                <a:stCxn id="307" idx="0"/>
                <a:endCxn id="410" idx="1"/>
              </p:cNvCxnSpPr>
              <p:nvPr/>
            </p:nvCxnSpPr>
            <p:spPr>
              <a:xfrm>
                <a:off x="1055688" y="3306763"/>
                <a:ext cx="1403351" cy="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9" name="Straight Connector 688"/>
              <p:cNvCxnSpPr>
                <a:stCxn id="418" idx="0"/>
                <a:endCxn id="306" idx="0"/>
              </p:cNvCxnSpPr>
              <p:nvPr/>
            </p:nvCxnSpPr>
            <p:spPr>
              <a:xfrm>
                <a:off x="1055688" y="3935413"/>
                <a:ext cx="4503738" cy="65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694" name="TextBox 693"/>
          <p:cNvSpPr txBox="1"/>
          <p:nvPr/>
        </p:nvSpPr>
        <p:spPr>
          <a:xfrm>
            <a:off x="7258826" y="1728000"/>
            <a:ext cx="4813299" cy="397031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SNP marker allele T was associated with an increase of freezing symptoms, marker allele G was associated with an decrease.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 marker-assisted selection would kick out the 20 T:T (homozygous T) lines and keep the 168 G:G lines in that inbred line panel, thereby slightly reducing the freezing </a:t>
            </a:r>
            <a:r>
              <a:rPr lang="en-GB" dirty="0" err="1">
                <a:latin typeface="Arial" panose="020B0604020202020204" pitchFamily="34" charset="0"/>
                <a:cs typeface="Arial" panose="020B0604020202020204" pitchFamily="34" charset="0"/>
              </a:rPr>
              <a:t>symp</a:t>
            </a:r>
            <a:r>
              <a:rPr lang="en-GB" dirty="0">
                <a:latin typeface="Arial" panose="020B0604020202020204" pitchFamily="34" charset="0"/>
                <a:cs typeface="Arial" panose="020B0604020202020204" pitchFamily="34" charset="0"/>
              </a:rPr>
              <a:t>-tom </a:t>
            </a:r>
            <a:r>
              <a:rPr lang="en-GB" dirty="0">
                <a:solidFill>
                  <a:srgbClr val="0000FF"/>
                </a:solidFill>
                <a:latin typeface="Arial" panose="020B0604020202020204" pitchFamily="34" charset="0"/>
                <a:cs typeface="Arial" panose="020B0604020202020204" pitchFamily="34" charset="0"/>
              </a:rPr>
              <a:t>average</a:t>
            </a:r>
            <a:r>
              <a:rPr lang="en-GB" dirty="0">
                <a:latin typeface="Arial" panose="020B0604020202020204" pitchFamily="34" charset="0"/>
                <a:cs typeface="Arial" panose="020B0604020202020204" pitchFamily="34" charset="0"/>
              </a:rPr>
              <a:t> of the material (of the panel of lines).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expect an improvement of the panel mean of 35.5 (before kicking out all T:T lines) down to a smaller symptom value of </a:t>
            </a:r>
            <a:r>
              <a:rPr lang="en-GB" dirty="0">
                <a:solidFill>
                  <a:srgbClr val="FF0000"/>
                </a:solidFill>
                <a:latin typeface="Arial" panose="020B0604020202020204" pitchFamily="34" charset="0"/>
                <a:cs typeface="Arial" panose="020B0604020202020204" pitchFamily="34" charset="0"/>
              </a:rPr>
              <a:t>34.895</a:t>
            </a:r>
            <a:r>
              <a:rPr lang="en-GB" dirty="0">
                <a:latin typeface="Arial" panose="020B0604020202020204" pitchFamily="34" charset="0"/>
                <a:cs typeface="Arial" panose="020B0604020202020204" pitchFamily="34" charset="0"/>
              </a:rPr>
              <a:t>. The improvement is small.</a:t>
            </a:r>
            <a:endParaRPr lang="en-GB" dirty="0"/>
          </a:p>
        </p:txBody>
      </p:sp>
      <p:sp>
        <p:nvSpPr>
          <p:cNvPr id="695" name="TextBox 694"/>
          <p:cNvSpPr txBox="1"/>
          <p:nvPr/>
        </p:nvSpPr>
        <p:spPr>
          <a:xfrm>
            <a:off x="72000" y="36000"/>
            <a:ext cx="12021091"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This analysis is what is called </a:t>
            </a:r>
            <a:r>
              <a:rPr lang="en-GB" sz="2400" dirty="0">
                <a:solidFill>
                  <a:srgbClr val="0000FF"/>
                </a:solidFill>
                <a:latin typeface="Arial" panose="020B0604020202020204" pitchFamily="34" charset="0"/>
                <a:cs typeface="Arial" panose="020B0604020202020204" pitchFamily="34" charset="0"/>
              </a:rPr>
              <a:t>GWAS</a:t>
            </a:r>
            <a:r>
              <a:rPr lang="en-GB" sz="2400" dirty="0">
                <a:latin typeface="Arial" panose="020B0604020202020204" pitchFamily="34" charset="0"/>
                <a:cs typeface="Arial" panose="020B0604020202020204" pitchFamily="34" charset="0"/>
              </a:rPr>
              <a:t>, genome-wide association study (Ali et al., 2016). One purpose of GWAS: Find and apply markers for </a:t>
            </a:r>
            <a:r>
              <a:rPr lang="en-GB" sz="2400" dirty="0">
                <a:solidFill>
                  <a:srgbClr val="0000FF"/>
                </a:solidFill>
                <a:latin typeface="Arial" panose="020B0604020202020204" pitchFamily="34" charset="0"/>
                <a:cs typeface="Arial" panose="020B0604020202020204" pitchFamily="34" charset="0"/>
              </a:rPr>
              <a:t>marker-assisted selection</a:t>
            </a:r>
            <a:r>
              <a:rPr lang="en-GB" sz="2400" dirty="0">
                <a:latin typeface="Arial" panose="020B0604020202020204" pitchFamily="34" charset="0"/>
                <a:cs typeface="Arial" panose="020B0604020202020204" pitchFamily="34" charset="0"/>
              </a:rPr>
              <a:t>. </a:t>
            </a:r>
          </a:p>
        </p:txBody>
      </p:sp>
      <p:sp>
        <p:nvSpPr>
          <p:cNvPr id="696" name="TextBox 695"/>
          <p:cNvSpPr txBox="1"/>
          <p:nvPr/>
        </p:nvSpPr>
        <p:spPr>
          <a:xfrm>
            <a:off x="69039" y="5832000"/>
            <a:ext cx="12024051"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Why do the T:T and the G:G lines show such large variation in symptom values? (1) Because their phenotypic data vary due to error;  (2) because lines in these two groups differ for their compositions at the other seven detected and at further, undetected QTL (many with probably small effects on this trait); (3) more reasons?</a:t>
            </a:r>
          </a:p>
        </p:txBody>
      </p:sp>
      <p:sp>
        <p:nvSpPr>
          <p:cNvPr id="2" name="Textfeld 5"/>
          <p:cNvSpPr txBox="1"/>
          <p:nvPr/>
        </p:nvSpPr>
        <p:spPr>
          <a:xfrm>
            <a:off x="11310918" y="1306602"/>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29</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6811433" y="919063"/>
            <a:ext cx="5281657"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See again UNPLAB-h²_QTL_Ch6[</a:t>
            </a:r>
            <a:r>
              <a:rPr lang="en-GB" dirty="0">
                <a:solidFill>
                  <a:srgbClr val="0000FF"/>
                </a:solidFill>
                <a:latin typeface="Arial" panose="020B0604020202020204" pitchFamily="34" charset="0"/>
                <a:cs typeface="Arial" panose="020B0604020202020204" pitchFamily="34" charset="0"/>
              </a:rPr>
              <a:t>QTL-Detection</a:t>
            </a:r>
            <a:r>
              <a:rPr lang="en-GB"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219115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495" y="44624"/>
            <a:ext cx="12103631" cy="110799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An inbred line homozygous for the favourable allele at all 8 significant marker loci should have a very favourable trait expression (low freezing symptom score). </a:t>
            </a:r>
            <a:br>
              <a:rPr lang="en-GB" sz="2400"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Ali et al., 2016.</a:t>
            </a:r>
          </a:p>
        </p:txBody>
      </p:sp>
      <p:sp>
        <p:nvSpPr>
          <p:cNvPr id="12" name="AutoShape 3"/>
          <p:cNvSpPr>
            <a:spLocks noChangeAspect="1" noChangeArrowheads="1" noTextEdit="1"/>
          </p:cNvSpPr>
          <p:nvPr/>
        </p:nvSpPr>
        <p:spPr bwMode="auto">
          <a:xfrm>
            <a:off x="101600" y="1370013"/>
            <a:ext cx="5945188" cy="475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grpSp>
        <p:nvGrpSpPr>
          <p:cNvPr id="3" name="Group 2"/>
          <p:cNvGrpSpPr/>
          <p:nvPr/>
        </p:nvGrpSpPr>
        <p:grpSpPr>
          <a:xfrm>
            <a:off x="219889" y="1476140"/>
            <a:ext cx="4574362" cy="4951093"/>
            <a:chOff x="219889" y="1476140"/>
            <a:chExt cx="4574362" cy="4951093"/>
          </a:xfrm>
        </p:grpSpPr>
        <p:sp>
          <p:nvSpPr>
            <p:cNvPr id="6" name="Textfeld 4"/>
            <p:cNvSpPr txBox="1"/>
            <p:nvPr/>
          </p:nvSpPr>
          <p:spPr>
            <a:xfrm>
              <a:off x="704462" y="6057901"/>
              <a:ext cx="408978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b="1" dirty="0">
                  <a:solidFill>
                    <a:srgbClr val="FF0000"/>
                  </a:solidFill>
                </a:rPr>
                <a:t>Marker Score</a:t>
              </a:r>
              <a:endParaRPr lang="en-GB" b="1" dirty="0"/>
            </a:p>
          </p:txBody>
        </p:sp>
        <p:grpSp>
          <p:nvGrpSpPr>
            <p:cNvPr id="238" name="Group 237"/>
            <p:cNvGrpSpPr/>
            <p:nvPr/>
          </p:nvGrpSpPr>
          <p:grpSpPr>
            <a:xfrm>
              <a:off x="219889" y="1476140"/>
              <a:ext cx="4574362" cy="4612697"/>
              <a:chOff x="219889" y="1476140"/>
              <a:chExt cx="4574362" cy="4612697"/>
            </a:xfrm>
          </p:grpSpPr>
          <p:sp>
            <p:nvSpPr>
              <p:cNvPr id="37" name="Line 6"/>
              <p:cNvSpPr>
                <a:spLocks noChangeShapeType="1"/>
              </p:cNvSpPr>
              <p:nvPr/>
            </p:nvSpPr>
            <p:spPr bwMode="auto">
              <a:xfrm flipV="1">
                <a:off x="920750" y="1673226"/>
                <a:ext cx="0" cy="3746501"/>
              </a:xfrm>
              <a:prstGeom prst="line">
                <a:avLst/>
              </a:prstGeom>
              <a:noFill/>
              <a:ln w="22225">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8" name="Line 7"/>
              <p:cNvSpPr>
                <a:spLocks noChangeShapeType="1"/>
              </p:cNvSpPr>
              <p:nvPr/>
            </p:nvSpPr>
            <p:spPr bwMode="auto">
              <a:xfrm flipV="1">
                <a:off x="4665663" y="1673226"/>
                <a:ext cx="0" cy="3746501"/>
              </a:xfrm>
              <a:prstGeom prst="line">
                <a:avLst/>
              </a:prstGeom>
              <a:noFill/>
              <a:ln w="22225">
                <a:solidFill>
                  <a:srgbClr val="000000"/>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9" name="Line 8"/>
              <p:cNvSpPr>
                <a:spLocks noChangeShapeType="1"/>
              </p:cNvSpPr>
              <p:nvPr/>
            </p:nvSpPr>
            <p:spPr bwMode="auto">
              <a:xfrm flipH="1">
                <a:off x="850900" y="4930776"/>
                <a:ext cx="69850" cy="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0" name="Rectangle 9"/>
              <p:cNvSpPr>
                <a:spLocks noChangeArrowheads="1"/>
              </p:cNvSpPr>
              <p:nvPr/>
            </p:nvSpPr>
            <p:spPr bwMode="auto">
              <a:xfrm>
                <a:off x="576263" y="4849814"/>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20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1" name="Line 10"/>
              <p:cNvSpPr>
                <a:spLocks noChangeShapeType="1"/>
              </p:cNvSpPr>
              <p:nvPr/>
            </p:nvSpPr>
            <p:spPr bwMode="auto">
              <a:xfrm flipH="1">
                <a:off x="850900" y="4116389"/>
                <a:ext cx="69850" cy="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2" name="Rectangle 11"/>
              <p:cNvSpPr>
                <a:spLocks noChangeArrowheads="1"/>
              </p:cNvSpPr>
              <p:nvPr/>
            </p:nvSpPr>
            <p:spPr bwMode="auto">
              <a:xfrm>
                <a:off x="576263" y="4035426"/>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30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3" name="Line 12"/>
              <p:cNvSpPr>
                <a:spLocks noChangeShapeType="1"/>
              </p:cNvSpPr>
              <p:nvPr/>
            </p:nvSpPr>
            <p:spPr bwMode="auto">
              <a:xfrm flipH="1">
                <a:off x="850900" y="3302001"/>
                <a:ext cx="69850" cy="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4" name="Rectangle 13"/>
              <p:cNvSpPr>
                <a:spLocks noChangeArrowheads="1"/>
              </p:cNvSpPr>
              <p:nvPr/>
            </p:nvSpPr>
            <p:spPr bwMode="auto">
              <a:xfrm>
                <a:off x="576263" y="3221038"/>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40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5" name="Line 14"/>
              <p:cNvSpPr>
                <a:spLocks noChangeShapeType="1"/>
              </p:cNvSpPr>
              <p:nvPr/>
            </p:nvSpPr>
            <p:spPr bwMode="auto">
              <a:xfrm flipH="1">
                <a:off x="850900" y="2487613"/>
                <a:ext cx="69850" cy="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6" name="Rectangle 15"/>
              <p:cNvSpPr>
                <a:spLocks noChangeArrowheads="1"/>
              </p:cNvSpPr>
              <p:nvPr/>
            </p:nvSpPr>
            <p:spPr bwMode="auto">
              <a:xfrm>
                <a:off x="576263" y="2406651"/>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50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47" name="Line 16"/>
              <p:cNvSpPr>
                <a:spLocks noChangeShapeType="1"/>
              </p:cNvSpPr>
              <p:nvPr/>
            </p:nvSpPr>
            <p:spPr bwMode="auto">
              <a:xfrm flipH="1">
                <a:off x="850900" y="1673226"/>
                <a:ext cx="69850" cy="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48" name="Rectangle 17"/>
              <p:cNvSpPr>
                <a:spLocks noChangeArrowheads="1"/>
              </p:cNvSpPr>
              <p:nvPr/>
            </p:nvSpPr>
            <p:spPr bwMode="auto">
              <a:xfrm>
                <a:off x="576263" y="1592263"/>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60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50" name="Line 19"/>
              <p:cNvSpPr>
                <a:spLocks noChangeShapeType="1"/>
              </p:cNvSpPr>
              <p:nvPr/>
            </p:nvSpPr>
            <p:spPr bwMode="auto">
              <a:xfrm>
                <a:off x="920750" y="5419726"/>
                <a:ext cx="3744913" cy="0"/>
              </a:xfrm>
              <a:prstGeom prst="line">
                <a:avLst/>
              </a:prstGeom>
              <a:noFill/>
              <a:ln w="22225">
                <a:solidFill>
                  <a:srgbClr val="FF0000"/>
                </a:solidFill>
                <a:prstDash val="solid"/>
                <a:round/>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1" name="Line 20"/>
              <p:cNvSpPr>
                <a:spLocks noChangeShapeType="1"/>
              </p:cNvSpPr>
              <p:nvPr/>
            </p:nvSpPr>
            <p:spPr bwMode="auto">
              <a:xfrm>
                <a:off x="920750" y="1673226"/>
                <a:ext cx="3744913" cy="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2" name="Line 21"/>
              <p:cNvSpPr>
                <a:spLocks noChangeShapeType="1"/>
              </p:cNvSpPr>
              <p:nvPr/>
            </p:nvSpPr>
            <p:spPr bwMode="auto">
              <a:xfrm>
                <a:off x="1409700" y="5419726"/>
                <a:ext cx="0" cy="6985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3" name="Rectangle 22"/>
              <p:cNvSpPr>
                <a:spLocks noChangeArrowheads="1"/>
              </p:cNvSpPr>
              <p:nvPr/>
            </p:nvSpPr>
            <p:spPr bwMode="auto">
              <a:xfrm>
                <a:off x="1281113" y="5505451"/>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20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54" name="Line 23"/>
              <p:cNvSpPr>
                <a:spLocks noChangeShapeType="1"/>
              </p:cNvSpPr>
              <p:nvPr/>
            </p:nvSpPr>
            <p:spPr bwMode="auto">
              <a:xfrm>
                <a:off x="2222500" y="5419726"/>
                <a:ext cx="0" cy="6985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5" name="Rectangle 24"/>
              <p:cNvSpPr>
                <a:spLocks noChangeArrowheads="1"/>
              </p:cNvSpPr>
              <p:nvPr/>
            </p:nvSpPr>
            <p:spPr bwMode="auto">
              <a:xfrm>
                <a:off x="2095500" y="5505451"/>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30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56" name="Line 25"/>
              <p:cNvSpPr>
                <a:spLocks noChangeShapeType="1"/>
              </p:cNvSpPr>
              <p:nvPr/>
            </p:nvSpPr>
            <p:spPr bwMode="auto">
              <a:xfrm>
                <a:off x="3036888" y="5419726"/>
                <a:ext cx="0" cy="6985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7" name="Rectangle 26"/>
              <p:cNvSpPr>
                <a:spLocks noChangeArrowheads="1"/>
              </p:cNvSpPr>
              <p:nvPr/>
            </p:nvSpPr>
            <p:spPr bwMode="auto">
              <a:xfrm>
                <a:off x="2908300" y="5505451"/>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40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58" name="Line 27"/>
              <p:cNvSpPr>
                <a:spLocks noChangeShapeType="1"/>
              </p:cNvSpPr>
              <p:nvPr/>
            </p:nvSpPr>
            <p:spPr bwMode="auto">
              <a:xfrm>
                <a:off x="3851275" y="5419726"/>
                <a:ext cx="0" cy="6985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59" name="Rectangle 28"/>
              <p:cNvSpPr>
                <a:spLocks noChangeArrowheads="1"/>
              </p:cNvSpPr>
              <p:nvPr/>
            </p:nvSpPr>
            <p:spPr bwMode="auto">
              <a:xfrm>
                <a:off x="3722688" y="5505451"/>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50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60" name="Line 29"/>
              <p:cNvSpPr>
                <a:spLocks noChangeShapeType="1"/>
              </p:cNvSpPr>
              <p:nvPr/>
            </p:nvSpPr>
            <p:spPr bwMode="auto">
              <a:xfrm>
                <a:off x="4665663" y="5419726"/>
                <a:ext cx="0" cy="69850"/>
              </a:xfrm>
              <a:prstGeom prst="line">
                <a:avLst/>
              </a:prstGeom>
              <a:noFill/>
              <a:ln w="2222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1" name="Rectangle 30"/>
              <p:cNvSpPr>
                <a:spLocks noChangeArrowheads="1"/>
              </p:cNvSpPr>
              <p:nvPr/>
            </p:nvSpPr>
            <p:spPr bwMode="auto">
              <a:xfrm>
                <a:off x="4537075" y="5505451"/>
                <a:ext cx="25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cs typeface="Arial" panose="020B0604020202020204" pitchFamily="34" charset="0"/>
                  </a:rPr>
                  <a:t>60</a:t>
                </a:r>
                <a:endParaRPr kumimoji="0" lang="en-GB" altLang="en-US" b="0" i="0" u="none" strike="noStrike" cap="none" normalizeH="0" baseline="0" dirty="0">
                  <a:ln>
                    <a:noFill/>
                  </a:ln>
                  <a:solidFill>
                    <a:schemeClr val="tx1"/>
                  </a:solidFill>
                  <a:effectLst/>
                  <a:cs typeface="Arial" panose="020B0604020202020204" pitchFamily="34" charset="0"/>
                </a:endParaRPr>
              </a:p>
            </p:txBody>
          </p:sp>
          <p:sp>
            <p:nvSpPr>
              <p:cNvPr id="63" name="Oval 32"/>
              <p:cNvSpPr>
                <a:spLocks noChangeArrowheads="1"/>
              </p:cNvSpPr>
              <p:nvPr/>
            </p:nvSpPr>
            <p:spPr bwMode="auto">
              <a:xfrm>
                <a:off x="3729038" y="17526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4" name="Oval 33"/>
              <p:cNvSpPr>
                <a:spLocks noChangeArrowheads="1"/>
              </p:cNvSpPr>
              <p:nvPr/>
            </p:nvSpPr>
            <p:spPr bwMode="auto">
              <a:xfrm>
                <a:off x="2981325" y="2395538"/>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5" name="Oval 34"/>
              <p:cNvSpPr>
                <a:spLocks noChangeArrowheads="1"/>
              </p:cNvSpPr>
              <p:nvPr/>
            </p:nvSpPr>
            <p:spPr bwMode="auto">
              <a:xfrm>
                <a:off x="3851275" y="249237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6" name="Oval 35"/>
              <p:cNvSpPr>
                <a:spLocks noChangeArrowheads="1"/>
              </p:cNvSpPr>
              <p:nvPr/>
            </p:nvSpPr>
            <p:spPr bwMode="auto">
              <a:xfrm>
                <a:off x="3851275" y="2527301"/>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7" name="Oval 36"/>
              <p:cNvSpPr>
                <a:spLocks noChangeArrowheads="1"/>
              </p:cNvSpPr>
              <p:nvPr/>
            </p:nvSpPr>
            <p:spPr bwMode="auto">
              <a:xfrm>
                <a:off x="2973388" y="26416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8" name="Oval 37"/>
              <p:cNvSpPr>
                <a:spLocks noChangeArrowheads="1"/>
              </p:cNvSpPr>
              <p:nvPr/>
            </p:nvSpPr>
            <p:spPr bwMode="auto">
              <a:xfrm>
                <a:off x="3606800" y="27019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69" name="Oval 38"/>
              <p:cNvSpPr>
                <a:spLocks noChangeArrowheads="1"/>
              </p:cNvSpPr>
              <p:nvPr/>
            </p:nvSpPr>
            <p:spPr bwMode="auto">
              <a:xfrm>
                <a:off x="2693988" y="2713038"/>
                <a:ext cx="52388"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0" name="Oval 39"/>
              <p:cNvSpPr>
                <a:spLocks noChangeArrowheads="1"/>
              </p:cNvSpPr>
              <p:nvPr/>
            </p:nvSpPr>
            <p:spPr bwMode="auto">
              <a:xfrm>
                <a:off x="3606800" y="27241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1" name="Oval 40"/>
              <p:cNvSpPr>
                <a:spLocks noChangeArrowheads="1"/>
              </p:cNvSpPr>
              <p:nvPr/>
            </p:nvSpPr>
            <p:spPr bwMode="auto">
              <a:xfrm>
                <a:off x="2949575" y="2757488"/>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2" name="Oval 41"/>
              <p:cNvSpPr>
                <a:spLocks noChangeArrowheads="1"/>
              </p:cNvSpPr>
              <p:nvPr/>
            </p:nvSpPr>
            <p:spPr bwMode="auto">
              <a:xfrm>
                <a:off x="3121025" y="27955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3" name="Oval 42"/>
              <p:cNvSpPr>
                <a:spLocks noChangeArrowheads="1"/>
              </p:cNvSpPr>
              <p:nvPr/>
            </p:nvSpPr>
            <p:spPr bwMode="auto">
              <a:xfrm>
                <a:off x="3121025" y="280193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4" name="Oval 43"/>
              <p:cNvSpPr>
                <a:spLocks noChangeArrowheads="1"/>
              </p:cNvSpPr>
              <p:nvPr/>
            </p:nvSpPr>
            <p:spPr bwMode="auto">
              <a:xfrm>
                <a:off x="2882900" y="2835276"/>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5" name="Oval 44"/>
              <p:cNvSpPr>
                <a:spLocks noChangeArrowheads="1"/>
              </p:cNvSpPr>
              <p:nvPr/>
            </p:nvSpPr>
            <p:spPr bwMode="auto">
              <a:xfrm>
                <a:off x="3125788" y="288607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6" name="Oval 45"/>
              <p:cNvSpPr>
                <a:spLocks noChangeArrowheads="1"/>
              </p:cNvSpPr>
              <p:nvPr/>
            </p:nvSpPr>
            <p:spPr bwMode="auto">
              <a:xfrm>
                <a:off x="2803525" y="2887663"/>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7" name="Oval 46"/>
              <p:cNvSpPr>
                <a:spLocks noChangeArrowheads="1"/>
              </p:cNvSpPr>
              <p:nvPr/>
            </p:nvSpPr>
            <p:spPr bwMode="auto">
              <a:xfrm>
                <a:off x="3068638" y="290512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8" name="Oval 47"/>
              <p:cNvSpPr>
                <a:spLocks noChangeArrowheads="1"/>
              </p:cNvSpPr>
              <p:nvPr/>
            </p:nvSpPr>
            <p:spPr bwMode="auto">
              <a:xfrm>
                <a:off x="2433638" y="294322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79" name="Oval 48"/>
              <p:cNvSpPr>
                <a:spLocks noChangeArrowheads="1"/>
              </p:cNvSpPr>
              <p:nvPr/>
            </p:nvSpPr>
            <p:spPr bwMode="auto">
              <a:xfrm>
                <a:off x="3078163" y="296386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0" name="Oval 49"/>
              <p:cNvSpPr>
                <a:spLocks noChangeArrowheads="1"/>
              </p:cNvSpPr>
              <p:nvPr/>
            </p:nvSpPr>
            <p:spPr bwMode="auto">
              <a:xfrm>
                <a:off x="3606800" y="29956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1" name="Oval 50"/>
              <p:cNvSpPr>
                <a:spLocks noChangeArrowheads="1"/>
              </p:cNvSpPr>
              <p:nvPr/>
            </p:nvSpPr>
            <p:spPr bwMode="auto">
              <a:xfrm>
                <a:off x="2982913" y="302577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2" name="Oval 51"/>
              <p:cNvSpPr>
                <a:spLocks noChangeArrowheads="1"/>
              </p:cNvSpPr>
              <p:nvPr/>
            </p:nvSpPr>
            <p:spPr bwMode="auto">
              <a:xfrm>
                <a:off x="3121025" y="303212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3" name="Oval 52"/>
              <p:cNvSpPr>
                <a:spLocks noChangeArrowheads="1"/>
              </p:cNvSpPr>
              <p:nvPr/>
            </p:nvSpPr>
            <p:spPr bwMode="auto">
              <a:xfrm>
                <a:off x="2835275" y="30543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4" name="Oval 53"/>
              <p:cNvSpPr>
                <a:spLocks noChangeArrowheads="1"/>
              </p:cNvSpPr>
              <p:nvPr/>
            </p:nvSpPr>
            <p:spPr bwMode="auto">
              <a:xfrm>
                <a:off x="3132138" y="3055938"/>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5" name="Oval 54"/>
              <p:cNvSpPr>
                <a:spLocks noChangeArrowheads="1"/>
              </p:cNvSpPr>
              <p:nvPr/>
            </p:nvSpPr>
            <p:spPr bwMode="auto">
              <a:xfrm>
                <a:off x="2846388" y="306228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6" name="Oval 55"/>
              <p:cNvSpPr>
                <a:spLocks noChangeArrowheads="1"/>
              </p:cNvSpPr>
              <p:nvPr/>
            </p:nvSpPr>
            <p:spPr bwMode="auto">
              <a:xfrm>
                <a:off x="2797175" y="307657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7" name="Oval 56"/>
              <p:cNvSpPr>
                <a:spLocks noChangeArrowheads="1"/>
              </p:cNvSpPr>
              <p:nvPr/>
            </p:nvSpPr>
            <p:spPr bwMode="auto">
              <a:xfrm>
                <a:off x="2352675" y="31115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8" name="Oval 57"/>
              <p:cNvSpPr>
                <a:spLocks noChangeArrowheads="1"/>
              </p:cNvSpPr>
              <p:nvPr/>
            </p:nvSpPr>
            <p:spPr bwMode="auto">
              <a:xfrm>
                <a:off x="2459038" y="31130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89" name="Oval 58"/>
              <p:cNvSpPr>
                <a:spLocks noChangeArrowheads="1"/>
              </p:cNvSpPr>
              <p:nvPr/>
            </p:nvSpPr>
            <p:spPr bwMode="auto">
              <a:xfrm>
                <a:off x="2190750" y="31432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0" name="Oval 59"/>
              <p:cNvSpPr>
                <a:spLocks noChangeArrowheads="1"/>
              </p:cNvSpPr>
              <p:nvPr/>
            </p:nvSpPr>
            <p:spPr bwMode="auto">
              <a:xfrm>
                <a:off x="2882900" y="3148013"/>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1" name="Oval 60"/>
              <p:cNvSpPr>
                <a:spLocks noChangeArrowheads="1"/>
              </p:cNvSpPr>
              <p:nvPr/>
            </p:nvSpPr>
            <p:spPr bwMode="auto">
              <a:xfrm>
                <a:off x="3335338" y="31877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2" name="Oval 61"/>
              <p:cNvSpPr>
                <a:spLocks noChangeArrowheads="1"/>
              </p:cNvSpPr>
              <p:nvPr/>
            </p:nvSpPr>
            <p:spPr bwMode="auto">
              <a:xfrm>
                <a:off x="3121025" y="32131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3" name="Oval 62"/>
              <p:cNvSpPr>
                <a:spLocks noChangeArrowheads="1"/>
              </p:cNvSpPr>
              <p:nvPr/>
            </p:nvSpPr>
            <p:spPr bwMode="auto">
              <a:xfrm>
                <a:off x="2889250" y="322897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4" name="Oval 63"/>
              <p:cNvSpPr>
                <a:spLocks noChangeArrowheads="1"/>
              </p:cNvSpPr>
              <p:nvPr/>
            </p:nvSpPr>
            <p:spPr bwMode="auto">
              <a:xfrm>
                <a:off x="3125788" y="3235326"/>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5" name="Oval 64"/>
              <p:cNvSpPr>
                <a:spLocks noChangeArrowheads="1"/>
              </p:cNvSpPr>
              <p:nvPr/>
            </p:nvSpPr>
            <p:spPr bwMode="auto">
              <a:xfrm>
                <a:off x="2320925" y="32527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6" name="Oval 65"/>
              <p:cNvSpPr>
                <a:spLocks noChangeArrowheads="1"/>
              </p:cNvSpPr>
              <p:nvPr/>
            </p:nvSpPr>
            <p:spPr bwMode="auto">
              <a:xfrm>
                <a:off x="2832100" y="325437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7" name="Oval 66"/>
              <p:cNvSpPr>
                <a:spLocks noChangeArrowheads="1"/>
              </p:cNvSpPr>
              <p:nvPr/>
            </p:nvSpPr>
            <p:spPr bwMode="auto">
              <a:xfrm>
                <a:off x="2586038" y="325596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8" name="Oval 67"/>
              <p:cNvSpPr>
                <a:spLocks noChangeArrowheads="1"/>
              </p:cNvSpPr>
              <p:nvPr/>
            </p:nvSpPr>
            <p:spPr bwMode="auto">
              <a:xfrm>
                <a:off x="2352675" y="32654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99" name="Oval 68"/>
              <p:cNvSpPr>
                <a:spLocks noChangeArrowheads="1"/>
              </p:cNvSpPr>
              <p:nvPr/>
            </p:nvSpPr>
            <p:spPr bwMode="auto">
              <a:xfrm>
                <a:off x="2890838" y="3271838"/>
                <a:ext cx="52388"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0" name="Oval 69"/>
              <p:cNvSpPr>
                <a:spLocks noChangeArrowheads="1"/>
              </p:cNvSpPr>
              <p:nvPr/>
            </p:nvSpPr>
            <p:spPr bwMode="auto">
              <a:xfrm>
                <a:off x="2686050" y="3281363"/>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1" name="Oval 70"/>
              <p:cNvSpPr>
                <a:spLocks noChangeArrowheads="1"/>
              </p:cNvSpPr>
              <p:nvPr/>
            </p:nvSpPr>
            <p:spPr bwMode="auto">
              <a:xfrm>
                <a:off x="2444750" y="32893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2" name="Oval 71"/>
              <p:cNvSpPr>
                <a:spLocks noChangeArrowheads="1"/>
              </p:cNvSpPr>
              <p:nvPr/>
            </p:nvSpPr>
            <p:spPr bwMode="auto">
              <a:xfrm>
                <a:off x="2376488" y="329247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3" name="Oval 72"/>
              <p:cNvSpPr>
                <a:spLocks noChangeArrowheads="1"/>
              </p:cNvSpPr>
              <p:nvPr/>
            </p:nvSpPr>
            <p:spPr bwMode="auto">
              <a:xfrm>
                <a:off x="2352675" y="32988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4" name="Oval 73"/>
              <p:cNvSpPr>
                <a:spLocks noChangeArrowheads="1"/>
              </p:cNvSpPr>
              <p:nvPr/>
            </p:nvSpPr>
            <p:spPr bwMode="auto">
              <a:xfrm>
                <a:off x="2843213" y="33004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5" name="Oval 74"/>
              <p:cNvSpPr>
                <a:spLocks noChangeArrowheads="1"/>
              </p:cNvSpPr>
              <p:nvPr/>
            </p:nvSpPr>
            <p:spPr bwMode="auto">
              <a:xfrm>
                <a:off x="2500313" y="330358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6" name="Oval 75"/>
              <p:cNvSpPr>
                <a:spLocks noChangeArrowheads="1"/>
              </p:cNvSpPr>
              <p:nvPr/>
            </p:nvSpPr>
            <p:spPr bwMode="auto">
              <a:xfrm>
                <a:off x="2349500" y="3313113"/>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7" name="Oval 76"/>
              <p:cNvSpPr>
                <a:spLocks noChangeArrowheads="1"/>
              </p:cNvSpPr>
              <p:nvPr/>
            </p:nvSpPr>
            <p:spPr bwMode="auto">
              <a:xfrm>
                <a:off x="2716213" y="333692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8" name="Oval 77"/>
              <p:cNvSpPr>
                <a:spLocks noChangeArrowheads="1"/>
              </p:cNvSpPr>
              <p:nvPr/>
            </p:nvSpPr>
            <p:spPr bwMode="auto">
              <a:xfrm>
                <a:off x="2647950" y="334962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09" name="Oval 78"/>
              <p:cNvSpPr>
                <a:spLocks noChangeArrowheads="1"/>
              </p:cNvSpPr>
              <p:nvPr/>
            </p:nvSpPr>
            <p:spPr bwMode="auto">
              <a:xfrm>
                <a:off x="2990850" y="33655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0" name="Oval 79"/>
              <p:cNvSpPr>
                <a:spLocks noChangeArrowheads="1"/>
              </p:cNvSpPr>
              <p:nvPr/>
            </p:nvSpPr>
            <p:spPr bwMode="auto">
              <a:xfrm>
                <a:off x="2741613" y="337026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1" name="Oval 80"/>
              <p:cNvSpPr>
                <a:spLocks noChangeArrowheads="1"/>
              </p:cNvSpPr>
              <p:nvPr/>
            </p:nvSpPr>
            <p:spPr bwMode="auto">
              <a:xfrm>
                <a:off x="3125788" y="337185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2" name="Oval 81"/>
              <p:cNvSpPr>
                <a:spLocks noChangeArrowheads="1"/>
              </p:cNvSpPr>
              <p:nvPr/>
            </p:nvSpPr>
            <p:spPr bwMode="auto">
              <a:xfrm>
                <a:off x="2705100" y="33766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3" name="Oval 82"/>
              <p:cNvSpPr>
                <a:spLocks noChangeArrowheads="1"/>
              </p:cNvSpPr>
              <p:nvPr/>
            </p:nvSpPr>
            <p:spPr bwMode="auto">
              <a:xfrm>
                <a:off x="2647950" y="338613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4" name="Oval 83"/>
              <p:cNvSpPr>
                <a:spLocks noChangeArrowheads="1"/>
              </p:cNvSpPr>
              <p:nvPr/>
            </p:nvSpPr>
            <p:spPr bwMode="auto">
              <a:xfrm>
                <a:off x="2190750" y="33972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5" name="Oval 84"/>
              <p:cNvSpPr>
                <a:spLocks noChangeArrowheads="1"/>
              </p:cNvSpPr>
              <p:nvPr/>
            </p:nvSpPr>
            <p:spPr bwMode="auto">
              <a:xfrm>
                <a:off x="2579688" y="3398838"/>
                <a:ext cx="52388"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6" name="Oval 85"/>
              <p:cNvSpPr>
                <a:spLocks noChangeArrowheads="1"/>
              </p:cNvSpPr>
              <p:nvPr/>
            </p:nvSpPr>
            <p:spPr bwMode="auto">
              <a:xfrm>
                <a:off x="3314700" y="34020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7" name="Oval 86"/>
              <p:cNvSpPr>
                <a:spLocks noChangeArrowheads="1"/>
              </p:cNvSpPr>
              <p:nvPr/>
            </p:nvSpPr>
            <p:spPr bwMode="auto">
              <a:xfrm>
                <a:off x="2317750" y="3402013"/>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8" name="Oval 87"/>
              <p:cNvSpPr>
                <a:spLocks noChangeArrowheads="1"/>
              </p:cNvSpPr>
              <p:nvPr/>
            </p:nvSpPr>
            <p:spPr bwMode="auto">
              <a:xfrm>
                <a:off x="3851275" y="3417888"/>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19" name="Oval 88"/>
              <p:cNvSpPr>
                <a:spLocks noChangeArrowheads="1"/>
              </p:cNvSpPr>
              <p:nvPr/>
            </p:nvSpPr>
            <p:spPr bwMode="auto">
              <a:xfrm>
                <a:off x="2841625" y="342900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0" name="Oval 89"/>
              <p:cNvSpPr>
                <a:spLocks noChangeArrowheads="1"/>
              </p:cNvSpPr>
              <p:nvPr/>
            </p:nvSpPr>
            <p:spPr bwMode="auto">
              <a:xfrm>
                <a:off x="2465388" y="34385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1" name="Oval 90"/>
              <p:cNvSpPr>
                <a:spLocks noChangeArrowheads="1"/>
              </p:cNvSpPr>
              <p:nvPr/>
            </p:nvSpPr>
            <p:spPr bwMode="auto">
              <a:xfrm>
                <a:off x="2270125" y="3440113"/>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2" name="Oval 91"/>
              <p:cNvSpPr>
                <a:spLocks noChangeArrowheads="1"/>
              </p:cNvSpPr>
              <p:nvPr/>
            </p:nvSpPr>
            <p:spPr bwMode="auto">
              <a:xfrm>
                <a:off x="2682875" y="34544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3" name="Oval 92"/>
              <p:cNvSpPr>
                <a:spLocks noChangeArrowheads="1"/>
              </p:cNvSpPr>
              <p:nvPr/>
            </p:nvSpPr>
            <p:spPr bwMode="auto">
              <a:xfrm>
                <a:off x="2647950" y="34686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4" name="Oval 93"/>
              <p:cNvSpPr>
                <a:spLocks noChangeArrowheads="1"/>
              </p:cNvSpPr>
              <p:nvPr/>
            </p:nvSpPr>
            <p:spPr bwMode="auto">
              <a:xfrm>
                <a:off x="2740025" y="347027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5" name="Oval 94"/>
              <p:cNvSpPr>
                <a:spLocks noChangeArrowheads="1"/>
              </p:cNvSpPr>
              <p:nvPr/>
            </p:nvSpPr>
            <p:spPr bwMode="auto">
              <a:xfrm>
                <a:off x="2500313" y="3471863"/>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6" name="Oval 95"/>
              <p:cNvSpPr>
                <a:spLocks noChangeArrowheads="1"/>
              </p:cNvSpPr>
              <p:nvPr/>
            </p:nvSpPr>
            <p:spPr bwMode="auto">
              <a:xfrm>
                <a:off x="2593975" y="347662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7" name="Oval 96"/>
              <p:cNvSpPr>
                <a:spLocks noChangeArrowheads="1"/>
              </p:cNvSpPr>
              <p:nvPr/>
            </p:nvSpPr>
            <p:spPr bwMode="auto">
              <a:xfrm>
                <a:off x="2835275" y="349408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8" name="Oval 97"/>
              <p:cNvSpPr>
                <a:spLocks noChangeArrowheads="1"/>
              </p:cNvSpPr>
              <p:nvPr/>
            </p:nvSpPr>
            <p:spPr bwMode="auto">
              <a:xfrm>
                <a:off x="2647950" y="34940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29" name="Oval 98"/>
              <p:cNvSpPr>
                <a:spLocks noChangeArrowheads="1"/>
              </p:cNvSpPr>
              <p:nvPr/>
            </p:nvSpPr>
            <p:spPr bwMode="auto">
              <a:xfrm>
                <a:off x="2578100" y="350043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0" name="Oval 99"/>
              <p:cNvSpPr>
                <a:spLocks noChangeArrowheads="1"/>
              </p:cNvSpPr>
              <p:nvPr/>
            </p:nvSpPr>
            <p:spPr bwMode="auto">
              <a:xfrm>
                <a:off x="2452688" y="35020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1" name="Oval 100"/>
              <p:cNvSpPr>
                <a:spLocks noChangeArrowheads="1"/>
              </p:cNvSpPr>
              <p:nvPr/>
            </p:nvSpPr>
            <p:spPr bwMode="auto">
              <a:xfrm>
                <a:off x="2035175" y="35036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2" name="Oval 101"/>
              <p:cNvSpPr>
                <a:spLocks noChangeArrowheads="1"/>
              </p:cNvSpPr>
              <p:nvPr/>
            </p:nvSpPr>
            <p:spPr bwMode="auto">
              <a:xfrm>
                <a:off x="2465388" y="3503613"/>
                <a:ext cx="50800" cy="52388"/>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3" name="Oval 102"/>
              <p:cNvSpPr>
                <a:spLocks noChangeArrowheads="1"/>
              </p:cNvSpPr>
              <p:nvPr/>
            </p:nvSpPr>
            <p:spPr bwMode="auto">
              <a:xfrm>
                <a:off x="2740025" y="350678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4" name="Oval 103"/>
              <p:cNvSpPr>
                <a:spLocks noChangeArrowheads="1"/>
              </p:cNvSpPr>
              <p:nvPr/>
            </p:nvSpPr>
            <p:spPr bwMode="auto">
              <a:xfrm>
                <a:off x="2890838" y="3508376"/>
                <a:ext cx="52388"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5" name="Oval 104"/>
              <p:cNvSpPr>
                <a:spLocks noChangeArrowheads="1"/>
              </p:cNvSpPr>
              <p:nvPr/>
            </p:nvSpPr>
            <p:spPr bwMode="auto">
              <a:xfrm>
                <a:off x="3068638" y="350837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6" name="Oval 105"/>
              <p:cNvSpPr>
                <a:spLocks noChangeArrowheads="1"/>
              </p:cNvSpPr>
              <p:nvPr/>
            </p:nvSpPr>
            <p:spPr bwMode="auto">
              <a:xfrm>
                <a:off x="3021013" y="351313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7" name="Oval 106"/>
              <p:cNvSpPr>
                <a:spLocks noChangeArrowheads="1"/>
              </p:cNvSpPr>
              <p:nvPr/>
            </p:nvSpPr>
            <p:spPr bwMode="auto">
              <a:xfrm>
                <a:off x="2474913" y="3513138"/>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8" name="Oval 107"/>
              <p:cNvSpPr>
                <a:spLocks noChangeArrowheads="1"/>
              </p:cNvSpPr>
              <p:nvPr/>
            </p:nvSpPr>
            <p:spPr bwMode="auto">
              <a:xfrm>
                <a:off x="2314575" y="35496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39" name="Oval 108"/>
              <p:cNvSpPr>
                <a:spLocks noChangeArrowheads="1"/>
              </p:cNvSpPr>
              <p:nvPr/>
            </p:nvSpPr>
            <p:spPr bwMode="auto">
              <a:xfrm>
                <a:off x="2305050" y="35623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0" name="Oval 109"/>
              <p:cNvSpPr>
                <a:spLocks noChangeArrowheads="1"/>
              </p:cNvSpPr>
              <p:nvPr/>
            </p:nvSpPr>
            <p:spPr bwMode="auto">
              <a:xfrm>
                <a:off x="2647950" y="35623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1" name="Oval 110"/>
              <p:cNvSpPr>
                <a:spLocks noChangeArrowheads="1"/>
              </p:cNvSpPr>
              <p:nvPr/>
            </p:nvSpPr>
            <p:spPr bwMode="auto">
              <a:xfrm>
                <a:off x="3121025" y="3570288"/>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2" name="Oval 111"/>
              <p:cNvSpPr>
                <a:spLocks noChangeArrowheads="1"/>
              </p:cNvSpPr>
              <p:nvPr/>
            </p:nvSpPr>
            <p:spPr bwMode="auto">
              <a:xfrm>
                <a:off x="2882900" y="3570288"/>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3" name="Oval 112"/>
              <p:cNvSpPr>
                <a:spLocks noChangeArrowheads="1"/>
              </p:cNvSpPr>
              <p:nvPr/>
            </p:nvSpPr>
            <p:spPr bwMode="auto">
              <a:xfrm>
                <a:off x="2451100" y="357187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4" name="Oval 113"/>
              <p:cNvSpPr>
                <a:spLocks noChangeArrowheads="1"/>
              </p:cNvSpPr>
              <p:nvPr/>
            </p:nvSpPr>
            <p:spPr bwMode="auto">
              <a:xfrm>
                <a:off x="2078038" y="3576638"/>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5" name="Oval 114"/>
              <p:cNvSpPr>
                <a:spLocks noChangeArrowheads="1"/>
              </p:cNvSpPr>
              <p:nvPr/>
            </p:nvSpPr>
            <p:spPr bwMode="auto">
              <a:xfrm>
                <a:off x="3092450" y="357822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6" name="Oval 115"/>
              <p:cNvSpPr>
                <a:spLocks noChangeArrowheads="1"/>
              </p:cNvSpPr>
              <p:nvPr/>
            </p:nvSpPr>
            <p:spPr bwMode="auto">
              <a:xfrm>
                <a:off x="2544763" y="3592513"/>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7" name="Oval 116"/>
              <p:cNvSpPr>
                <a:spLocks noChangeArrowheads="1"/>
              </p:cNvSpPr>
              <p:nvPr/>
            </p:nvSpPr>
            <p:spPr bwMode="auto">
              <a:xfrm>
                <a:off x="3121025" y="36036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8" name="Oval 117"/>
              <p:cNvSpPr>
                <a:spLocks noChangeArrowheads="1"/>
              </p:cNvSpPr>
              <p:nvPr/>
            </p:nvSpPr>
            <p:spPr bwMode="auto">
              <a:xfrm>
                <a:off x="2733675" y="36068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9" name="Oval 118"/>
              <p:cNvSpPr>
                <a:spLocks noChangeArrowheads="1"/>
              </p:cNvSpPr>
              <p:nvPr/>
            </p:nvSpPr>
            <p:spPr bwMode="auto">
              <a:xfrm>
                <a:off x="3125788" y="3608388"/>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0" name="Oval 119"/>
              <p:cNvSpPr>
                <a:spLocks noChangeArrowheads="1"/>
              </p:cNvSpPr>
              <p:nvPr/>
            </p:nvSpPr>
            <p:spPr bwMode="auto">
              <a:xfrm>
                <a:off x="2832100" y="36179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1" name="Oval 120"/>
              <p:cNvSpPr>
                <a:spLocks noChangeArrowheads="1"/>
              </p:cNvSpPr>
              <p:nvPr/>
            </p:nvSpPr>
            <p:spPr bwMode="auto">
              <a:xfrm>
                <a:off x="2890838" y="3621088"/>
                <a:ext cx="52388"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2" name="Oval 121"/>
              <p:cNvSpPr>
                <a:spLocks noChangeArrowheads="1"/>
              </p:cNvSpPr>
              <p:nvPr/>
            </p:nvSpPr>
            <p:spPr bwMode="auto">
              <a:xfrm>
                <a:off x="2563813" y="3640138"/>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3" name="Oval 122"/>
              <p:cNvSpPr>
                <a:spLocks noChangeArrowheads="1"/>
              </p:cNvSpPr>
              <p:nvPr/>
            </p:nvSpPr>
            <p:spPr bwMode="auto">
              <a:xfrm>
                <a:off x="2311400" y="3643313"/>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4" name="Oval 123"/>
              <p:cNvSpPr>
                <a:spLocks noChangeArrowheads="1"/>
              </p:cNvSpPr>
              <p:nvPr/>
            </p:nvSpPr>
            <p:spPr bwMode="auto">
              <a:xfrm>
                <a:off x="2352675" y="3646488"/>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5" name="Oval 124"/>
              <p:cNvSpPr>
                <a:spLocks noChangeArrowheads="1"/>
              </p:cNvSpPr>
              <p:nvPr/>
            </p:nvSpPr>
            <p:spPr bwMode="auto">
              <a:xfrm>
                <a:off x="2314575" y="364807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6" name="Oval 125"/>
              <p:cNvSpPr>
                <a:spLocks noChangeArrowheads="1"/>
              </p:cNvSpPr>
              <p:nvPr/>
            </p:nvSpPr>
            <p:spPr bwMode="auto">
              <a:xfrm>
                <a:off x="2606675" y="36703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7" name="Oval 126"/>
              <p:cNvSpPr>
                <a:spLocks noChangeArrowheads="1"/>
              </p:cNvSpPr>
              <p:nvPr/>
            </p:nvSpPr>
            <p:spPr bwMode="auto">
              <a:xfrm>
                <a:off x="2889250" y="3671888"/>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8" name="Oval 127"/>
              <p:cNvSpPr>
                <a:spLocks noChangeArrowheads="1"/>
              </p:cNvSpPr>
              <p:nvPr/>
            </p:nvSpPr>
            <p:spPr bwMode="auto">
              <a:xfrm>
                <a:off x="2554288" y="36766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9" name="Oval 128"/>
              <p:cNvSpPr>
                <a:spLocks noChangeArrowheads="1"/>
              </p:cNvSpPr>
              <p:nvPr/>
            </p:nvSpPr>
            <p:spPr bwMode="auto">
              <a:xfrm>
                <a:off x="2508250" y="3689351"/>
                <a:ext cx="50800" cy="52388"/>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0" name="Oval 129"/>
              <p:cNvSpPr>
                <a:spLocks noChangeArrowheads="1"/>
              </p:cNvSpPr>
              <p:nvPr/>
            </p:nvSpPr>
            <p:spPr bwMode="auto">
              <a:xfrm>
                <a:off x="3132138" y="3692526"/>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1" name="Oval 130"/>
              <p:cNvSpPr>
                <a:spLocks noChangeArrowheads="1"/>
              </p:cNvSpPr>
              <p:nvPr/>
            </p:nvSpPr>
            <p:spPr bwMode="auto">
              <a:xfrm>
                <a:off x="2889250" y="3694113"/>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2" name="Oval 131"/>
              <p:cNvSpPr>
                <a:spLocks noChangeArrowheads="1"/>
              </p:cNvSpPr>
              <p:nvPr/>
            </p:nvSpPr>
            <p:spPr bwMode="auto">
              <a:xfrm>
                <a:off x="2647950" y="37084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3" name="Oval 132"/>
              <p:cNvSpPr>
                <a:spLocks noChangeArrowheads="1"/>
              </p:cNvSpPr>
              <p:nvPr/>
            </p:nvSpPr>
            <p:spPr bwMode="auto">
              <a:xfrm>
                <a:off x="3421063" y="37147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4" name="Oval 133"/>
              <p:cNvSpPr>
                <a:spLocks noChangeArrowheads="1"/>
              </p:cNvSpPr>
              <p:nvPr/>
            </p:nvSpPr>
            <p:spPr bwMode="auto">
              <a:xfrm>
                <a:off x="2544763" y="3736976"/>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5" name="Oval 134"/>
              <p:cNvSpPr>
                <a:spLocks noChangeArrowheads="1"/>
              </p:cNvSpPr>
              <p:nvPr/>
            </p:nvSpPr>
            <p:spPr bwMode="auto">
              <a:xfrm>
                <a:off x="2982913" y="376237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6" name="Oval 135"/>
              <p:cNvSpPr>
                <a:spLocks noChangeArrowheads="1"/>
              </p:cNvSpPr>
              <p:nvPr/>
            </p:nvSpPr>
            <p:spPr bwMode="auto">
              <a:xfrm>
                <a:off x="2825750" y="377348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7" name="Oval 136"/>
              <p:cNvSpPr>
                <a:spLocks noChangeArrowheads="1"/>
              </p:cNvSpPr>
              <p:nvPr/>
            </p:nvSpPr>
            <p:spPr bwMode="auto">
              <a:xfrm>
                <a:off x="2768600" y="377983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8" name="Oval 137"/>
              <p:cNvSpPr>
                <a:spLocks noChangeArrowheads="1"/>
              </p:cNvSpPr>
              <p:nvPr/>
            </p:nvSpPr>
            <p:spPr bwMode="auto">
              <a:xfrm>
                <a:off x="2990850" y="37814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9" name="Oval 138"/>
              <p:cNvSpPr>
                <a:spLocks noChangeArrowheads="1"/>
              </p:cNvSpPr>
              <p:nvPr/>
            </p:nvSpPr>
            <p:spPr bwMode="auto">
              <a:xfrm>
                <a:off x="3554413" y="378618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0" name="Oval 139"/>
              <p:cNvSpPr>
                <a:spLocks noChangeArrowheads="1"/>
              </p:cNvSpPr>
              <p:nvPr/>
            </p:nvSpPr>
            <p:spPr bwMode="auto">
              <a:xfrm>
                <a:off x="2592388" y="3786189"/>
                <a:ext cx="50800" cy="52388"/>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1" name="Oval 140"/>
              <p:cNvSpPr>
                <a:spLocks noChangeArrowheads="1"/>
              </p:cNvSpPr>
              <p:nvPr/>
            </p:nvSpPr>
            <p:spPr bwMode="auto">
              <a:xfrm>
                <a:off x="2311400" y="380206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2" name="Oval 141"/>
              <p:cNvSpPr>
                <a:spLocks noChangeArrowheads="1"/>
              </p:cNvSpPr>
              <p:nvPr/>
            </p:nvSpPr>
            <p:spPr bwMode="auto">
              <a:xfrm>
                <a:off x="2825750" y="38100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3" name="Oval 142"/>
              <p:cNvSpPr>
                <a:spLocks noChangeArrowheads="1"/>
              </p:cNvSpPr>
              <p:nvPr/>
            </p:nvSpPr>
            <p:spPr bwMode="auto">
              <a:xfrm>
                <a:off x="2078038" y="381635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4" name="Oval 143"/>
              <p:cNvSpPr>
                <a:spLocks noChangeArrowheads="1"/>
              </p:cNvSpPr>
              <p:nvPr/>
            </p:nvSpPr>
            <p:spPr bwMode="auto">
              <a:xfrm>
                <a:off x="2613025" y="381793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5" name="Oval 144"/>
              <p:cNvSpPr>
                <a:spLocks noChangeArrowheads="1"/>
              </p:cNvSpPr>
              <p:nvPr/>
            </p:nvSpPr>
            <p:spPr bwMode="auto">
              <a:xfrm>
                <a:off x="2835275" y="38290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6" name="Oval 145"/>
              <p:cNvSpPr>
                <a:spLocks noChangeArrowheads="1"/>
              </p:cNvSpPr>
              <p:nvPr/>
            </p:nvSpPr>
            <p:spPr bwMode="auto">
              <a:xfrm>
                <a:off x="2600325" y="383540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7" name="Oval 146"/>
              <p:cNvSpPr>
                <a:spLocks noChangeArrowheads="1"/>
              </p:cNvSpPr>
              <p:nvPr/>
            </p:nvSpPr>
            <p:spPr bwMode="auto">
              <a:xfrm>
                <a:off x="2825750" y="385286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8" name="Oval 147"/>
              <p:cNvSpPr>
                <a:spLocks noChangeArrowheads="1"/>
              </p:cNvSpPr>
              <p:nvPr/>
            </p:nvSpPr>
            <p:spPr bwMode="auto">
              <a:xfrm>
                <a:off x="2889250" y="3852864"/>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9" name="Oval 148"/>
              <p:cNvSpPr>
                <a:spLocks noChangeArrowheads="1"/>
              </p:cNvSpPr>
              <p:nvPr/>
            </p:nvSpPr>
            <p:spPr bwMode="auto">
              <a:xfrm>
                <a:off x="2352675" y="38544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0" name="Oval 149"/>
              <p:cNvSpPr>
                <a:spLocks noChangeArrowheads="1"/>
              </p:cNvSpPr>
              <p:nvPr/>
            </p:nvSpPr>
            <p:spPr bwMode="auto">
              <a:xfrm>
                <a:off x="3121025" y="38608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1" name="Oval 150"/>
              <p:cNvSpPr>
                <a:spLocks noChangeArrowheads="1"/>
              </p:cNvSpPr>
              <p:nvPr/>
            </p:nvSpPr>
            <p:spPr bwMode="auto">
              <a:xfrm>
                <a:off x="2279650" y="386873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2" name="Oval 151"/>
              <p:cNvSpPr>
                <a:spLocks noChangeArrowheads="1"/>
              </p:cNvSpPr>
              <p:nvPr/>
            </p:nvSpPr>
            <p:spPr bwMode="auto">
              <a:xfrm>
                <a:off x="2317750" y="387032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3" name="Oval 152"/>
              <p:cNvSpPr>
                <a:spLocks noChangeArrowheads="1"/>
              </p:cNvSpPr>
              <p:nvPr/>
            </p:nvSpPr>
            <p:spPr bwMode="auto">
              <a:xfrm>
                <a:off x="2600325" y="388778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4" name="Oval 153"/>
              <p:cNvSpPr>
                <a:spLocks noChangeArrowheads="1"/>
              </p:cNvSpPr>
              <p:nvPr/>
            </p:nvSpPr>
            <p:spPr bwMode="auto">
              <a:xfrm>
                <a:off x="2606675" y="389096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5" name="Oval 154"/>
              <p:cNvSpPr>
                <a:spLocks noChangeArrowheads="1"/>
              </p:cNvSpPr>
              <p:nvPr/>
            </p:nvSpPr>
            <p:spPr bwMode="auto">
              <a:xfrm>
                <a:off x="2473325" y="389255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6" name="Oval 155"/>
              <p:cNvSpPr>
                <a:spLocks noChangeArrowheads="1"/>
              </p:cNvSpPr>
              <p:nvPr/>
            </p:nvSpPr>
            <p:spPr bwMode="auto">
              <a:xfrm>
                <a:off x="2593975" y="3897314"/>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7" name="Oval 156"/>
              <p:cNvSpPr>
                <a:spLocks noChangeArrowheads="1"/>
              </p:cNvSpPr>
              <p:nvPr/>
            </p:nvSpPr>
            <p:spPr bwMode="auto">
              <a:xfrm>
                <a:off x="2982913" y="390366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8" name="Oval 157"/>
              <p:cNvSpPr>
                <a:spLocks noChangeArrowheads="1"/>
              </p:cNvSpPr>
              <p:nvPr/>
            </p:nvSpPr>
            <p:spPr bwMode="auto">
              <a:xfrm>
                <a:off x="2500313" y="39179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9" name="Oval 158"/>
              <p:cNvSpPr>
                <a:spLocks noChangeArrowheads="1"/>
              </p:cNvSpPr>
              <p:nvPr/>
            </p:nvSpPr>
            <p:spPr bwMode="auto">
              <a:xfrm>
                <a:off x="2592388" y="39243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0" name="Oval 159"/>
              <p:cNvSpPr>
                <a:spLocks noChangeArrowheads="1"/>
              </p:cNvSpPr>
              <p:nvPr/>
            </p:nvSpPr>
            <p:spPr bwMode="auto">
              <a:xfrm>
                <a:off x="2320925" y="392906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1" name="Oval 160"/>
              <p:cNvSpPr>
                <a:spLocks noChangeArrowheads="1"/>
              </p:cNvSpPr>
              <p:nvPr/>
            </p:nvSpPr>
            <p:spPr bwMode="auto">
              <a:xfrm>
                <a:off x="2593975" y="3941764"/>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2" name="Oval 161"/>
              <p:cNvSpPr>
                <a:spLocks noChangeArrowheads="1"/>
              </p:cNvSpPr>
              <p:nvPr/>
            </p:nvSpPr>
            <p:spPr bwMode="auto">
              <a:xfrm>
                <a:off x="2317750" y="3948114"/>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3" name="Oval 162"/>
              <p:cNvSpPr>
                <a:spLocks noChangeArrowheads="1"/>
              </p:cNvSpPr>
              <p:nvPr/>
            </p:nvSpPr>
            <p:spPr bwMode="auto">
              <a:xfrm>
                <a:off x="2459038" y="39497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4" name="Oval 163"/>
              <p:cNvSpPr>
                <a:spLocks noChangeArrowheads="1"/>
              </p:cNvSpPr>
              <p:nvPr/>
            </p:nvSpPr>
            <p:spPr bwMode="auto">
              <a:xfrm>
                <a:off x="1936750" y="395128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5" name="Oval 164"/>
              <p:cNvSpPr>
                <a:spLocks noChangeArrowheads="1"/>
              </p:cNvSpPr>
              <p:nvPr/>
            </p:nvSpPr>
            <p:spPr bwMode="auto">
              <a:xfrm>
                <a:off x="2554288" y="395763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6" name="Oval 165"/>
              <p:cNvSpPr>
                <a:spLocks noChangeArrowheads="1"/>
              </p:cNvSpPr>
              <p:nvPr/>
            </p:nvSpPr>
            <p:spPr bwMode="auto">
              <a:xfrm>
                <a:off x="2360613" y="3957639"/>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7" name="Oval 166"/>
              <p:cNvSpPr>
                <a:spLocks noChangeArrowheads="1"/>
              </p:cNvSpPr>
              <p:nvPr/>
            </p:nvSpPr>
            <p:spPr bwMode="auto">
              <a:xfrm>
                <a:off x="2070100" y="39814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8" name="Oval 167"/>
              <p:cNvSpPr>
                <a:spLocks noChangeArrowheads="1"/>
              </p:cNvSpPr>
              <p:nvPr/>
            </p:nvSpPr>
            <p:spPr bwMode="auto">
              <a:xfrm>
                <a:off x="3132138" y="398462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9" name="Oval 168"/>
              <p:cNvSpPr>
                <a:spLocks noChangeArrowheads="1"/>
              </p:cNvSpPr>
              <p:nvPr/>
            </p:nvSpPr>
            <p:spPr bwMode="auto">
              <a:xfrm>
                <a:off x="2071688" y="3987801"/>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0" name="Oval 169"/>
              <p:cNvSpPr>
                <a:spLocks noChangeArrowheads="1"/>
              </p:cNvSpPr>
              <p:nvPr/>
            </p:nvSpPr>
            <p:spPr bwMode="auto">
              <a:xfrm>
                <a:off x="2828925" y="39878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1" name="Oval 170"/>
              <p:cNvSpPr>
                <a:spLocks noChangeArrowheads="1"/>
              </p:cNvSpPr>
              <p:nvPr/>
            </p:nvSpPr>
            <p:spPr bwMode="auto">
              <a:xfrm>
                <a:off x="1981200" y="3989389"/>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2" name="Oval 171"/>
              <p:cNvSpPr>
                <a:spLocks noChangeArrowheads="1"/>
              </p:cNvSpPr>
              <p:nvPr/>
            </p:nvSpPr>
            <p:spPr bwMode="auto">
              <a:xfrm>
                <a:off x="2176463" y="39941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3" name="Oval 172"/>
              <p:cNvSpPr>
                <a:spLocks noChangeArrowheads="1"/>
              </p:cNvSpPr>
              <p:nvPr/>
            </p:nvSpPr>
            <p:spPr bwMode="auto">
              <a:xfrm>
                <a:off x="1833563" y="399573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4" name="Oval 173"/>
              <p:cNvSpPr>
                <a:spLocks noChangeArrowheads="1"/>
              </p:cNvSpPr>
              <p:nvPr/>
            </p:nvSpPr>
            <p:spPr bwMode="auto">
              <a:xfrm>
                <a:off x="2595563" y="39973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5" name="Oval 174"/>
              <p:cNvSpPr>
                <a:spLocks noChangeArrowheads="1"/>
              </p:cNvSpPr>
              <p:nvPr/>
            </p:nvSpPr>
            <p:spPr bwMode="auto">
              <a:xfrm>
                <a:off x="2352675" y="400367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6" name="Oval 175"/>
              <p:cNvSpPr>
                <a:spLocks noChangeArrowheads="1"/>
              </p:cNvSpPr>
              <p:nvPr/>
            </p:nvSpPr>
            <p:spPr bwMode="auto">
              <a:xfrm>
                <a:off x="2549525" y="40068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7" name="Oval 176"/>
              <p:cNvSpPr>
                <a:spLocks noChangeArrowheads="1"/>
              </p:cNvSpPr>
              <p:nvPr/>
            </p:nvSpPr>
            <p:spPr bwMode="auto">
              <a:xfrm>
                <a:off x="2698750" y="40068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8" name="Oval 177"/>
              <p:cNvSpPr>
                <a:spLocks noChangeArrowheads="1"/>
              </p:cNvSpPr>
              <p:nvPr/>
            </p:nvSpPr>
            <p:spPr bwMode="auto">
              <a:xfrm>
                <a:off x="2465388" y="401478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9" name="Oval 178"/>
              <p:cNvSpPr>
                <a:spLocks noChangeArrowheads="1"/>
              </p:cNvSpPr>
              <p:nvPr/>
            </p:nvSpPr>
            <p:spPr bwMode="auto">
              <a:xfrm>
                <a:off x="3365500" y="401637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0" name="Oval 179"/>
              <p:cNvSpPr>
                <a:spLocks noChangeArrowheads="1"/>
              </p:cNvSpPr>
              <p:nvPr/>
            </p:nvSpPr>
            <p:spPr bwMode="auto">
              <a:xfrm>
                <a:off x="1685925" y="4017964"/>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1" name="Oval 180"/>
              <p:cNvSpPr>
                <a:spLocks noChangeArrowheads="1"/>
              </p:cNvSpPr>
              <p:nvPr/>
            </p:nvSpPr>
            <p:spPr bwMode="auto">
              <a:xfrm>
                <a:off x="1960563" y="40259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2" name="Oval 181"/>
              <p:cNvSpPr>
                <a:spLocks noChangeArrowheads="1"/>
              </p:cNvSpPr>
              <p:nvPr/>
            </p:nvSpPr>
            <p:spPr bwMode="auto">
              <a:xfrm>
                <a:off x="2593975" y="4043364"/>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3" name="Oval 182"/>
              <p:cNvSpPr>
                <a:spLocks noChangeArrowheads="1"/>
              </p:cNvSpPr>
              <p:nvPr/>
            </p:nvSpPr>
            <p:spPr bwMode="auto">
              <a:xfrm>
                <a:off x="2882900" y="4046539"/>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4" name="Oval 183"/>
              <p:cNvSpPr>
                <a:spLocks noChangeArrowheads="1"/>
              </p:cNvSpPr>
              <p:nvPr/>
            </p:nvSpPr>
            <p:spPr bwMode="auto">
              <a:xfrm>
                <a:off x="2825750" y="406876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5" name="Oval 184"/>
              <p:cNvSpPr>
                <a:spLocks noChangeArrowheads="1"/>
              </p:cNvSpPr>
              <p:nvPr/>
            </p:nvSpPr>
            <p:spPr bwMode="auto">
              <a:xfrm>
                <a:off x="2500313" y="40735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6" name="Oval 185"/>
              <p:cNvSpPr>
                <a:spLocks noChangeArrowheads="1"/>
              </p:cNvSpPr>
              <p:nvPr/>
            </p:nvSpPr>
            <p:spPr bwMode="auto">
              <a:xfrm>
                <a:off x="2606675" y="40767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7" name="Oval 186"/>
              <p:cNvSpPr>
                <a:spLocks noChangeArrowheads="1"/>
              </p:cNvSpPr>
              <p:nvPr/>
            </p:nvSpPr>
            <p:spPr bwMode="auto">
              <a:xfrm>
                <a:off x="3219450" y="408463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8" name="Oval 187"/>
              <p:cNvSpPr>
                <a:spLocks noChangeArrowheads="1"/>
              </p:cNvSpPr>
              <p:nvPr/>
            </p:nvSpPr>
            <p:spPr bwMode="auto">
              <a:xfrm>
                <a:off x="2825750" y="40989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9" name="Oval 188"/>
              <p:cNvSpPr>
                <a:spLocks noChangeArrowheads="1"/>
              </p:cNvSpPr>
              <p:nvPr/>
            </p:nvSpPr>
            <p:spPr bwMode="auto">
              <a:xfrm>
                <a:off x="3068638" y="410368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0" name="Oval 189"/>
              <p:cNvSpPr>
                <a:spLocks noChangeArrowheads="1"/>
              </p:cNvSpPr>
              <p:nvPr/>
            </p:nvSpPr>
            <p:spPr bwMode="auto">
              <a:xfrm>
                <a:off x="2698750" y="412115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1" name="Oval 190"/>
              <p:cNvSpPr>
                <a:spLocks noChangeArrowheads="1"/>
              </p:cNvSpPr>
              <p:nvPr/>
            </p:nvSpPr>
            <p:spPr bwMode="auto">
              <a:xfrm>
                <a:off x="2973388" y="41243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2" name="Oval 191"/>
              <p:cNvSpPr>
                <a:spLocks noChangeArrowheads="1"/>
              </p:cNvSpPr>
              <p:nvPr/>
            </p:nvSpPr>
            <p:spPr bwMode="auto">
              <a:xfrm>
                <a:off x="2508250" y="4135439"/>
                <a:ext cx="50800" cy="52388"/>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3" name="Oval 192"/>
              <p:cNvSpPr>
                <a:spLocks noChangeArrowheads="1"/>
              </p:cNvSpPr>
              <p:nvPr/>
            </p:nvSpPr>
            <p:spPr bwMode="auto">
              <a:xfrm>
                <a:off x="2373313" y="4149726"/>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4" name="Oval 193"/>
              <p:cNvSpPr>
                <a:spLocks noChangeArrowheads="1"/>
              </p:cNvSpPr>
              <p:nvPr/>
            </p:nvSpPr>
            <p:spPr bwMode="auto">
              <a:xfrm>
                <a:off x="2500313" y="416401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5" name="Oval 194"/>
              <p:cNvSpPr>
                <a:spLocks noChangeArrowheads="1"/>
              </p:cNvSpPr>
              <p:nvPr/>
            </p:nvSpPr>
            <p:spPr bwMode="auto">
              <a:xfrm>
                <a:off x="2360613" y="4168776"/>
                <a:ext cx="49213"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6" name="Oval 195"/>
              <p:cNvSpPr>
                <a:spLocks noChangeArrowheads="1"/>
              </p:cNvSpPr>
              <p:nvPr/>
            </p:nvSpPr>
            <p:spPr bwMode="auto">
              <a:xfrm>
                <a:off x="2176463" y="417036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7" name="Oval 196"/>
              <p:cNvSpPr>
                <a:spLocks noChangeArrowheads="1"/>
              </p:cNvSpPr>
              <p:nvPr/>
            </p:nvSpPr>
            <p:spPr bwMode="auto">
              <a:xfrm>
                <a:off x="2352675" y="417671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8" name="Oval 197"/>
              <p:cNvSpPr>
                <a:spLocks noChangeArrowheads="1"/>
              </p:cNvSpPr>
              <p:nvPr/>
            </p:nvSpPr>
            <p:spPr bwMode="auto">
              <a:xfrm>
                <a:off x="2311400" y="417671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9" name="Oval 198"/>
              <p:cNvSpPr>
                <a:spLocks noChangeArrowheads="1"/>
              </p:cNvSpPr>
              <p:nvPr/>
            </p:nvSpPr>
            <p:spPr bwMode="auto">
              <a:xfrm>
                <a:off x="2595563" y="417988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0" name="Oval 199"/>
              <p:cNvSpPr>
                <a:spLocks noChangeArrowheads="1"/>
              </p:cNvSpPr>
              <p:nvPr/>
            </p:nvSpPr>
            <p:spPr bwMode="auto">
              <a:xfrm>
                <a:off x="2433638" y="41910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1" name="Oval 200"/>
              <p:cNvSpPr>
                <a:spLocks noChangeArrowheads="1"/>
              </p:cNvSpPr>
              <p:nvPr/>
            </p:nvSpPr>
            <p:spPr bwMode="auto">
              <a:xfrm>
                <a:off x="2233613" y="4197351"/>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2" name="Oval 201"/>
              <p:cNvSpPr>
                <a:spLocks noChangeArrowheads="1"/>
              </p:cNvSpPr>
              <p:nvPr/>
            </p:nvSpPr>
            <p:spPr bwMode="auto">
              <a:xfrm>
                <a:off x="2609850" y="42005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3" name="Oval 202"/>
              <p:cNvSpPr>
                <a:spLocks noChangeArrowheads="1"/>
              </p:cNvSpPr>
              <p:nvPr/>
            </p:nvSpPr>
            <p:spPr bwMode="auto">
              <a:xfrm>
                <a:off x="2311400" y="420846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4" name="Oval 203"/>
              <p:cNvSpPr>
                <a:spLocks noChangeArrowheads="1"/>
              </p:cNvSpPr>
              <p:nvPr/>
            </p:nvSpPr>
            <p:spPr bwMode="auto">
              <a:xfrm>
                <a:off x="2986088" y="421005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5" name="Oval 204"/>
              <p:cNvSpPr>
                <a:spLocks noChangeArrowheads="1"/>
              </p:cNvSpPr>
              <p:nvPr/>
            </p:nvSpPr>
            <p:spPr bwMode="auto">
              <a:xfrm>
                <a:off x="2973388" y="4229101"/>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4" name="Oval 206"/>
              <p:cNvSpPr>
                <a:spLocks noChangeArrowheads="1"/>
              </p:cNvSpPr>
              <p:nvPr/>
            </p:nvSpPr>
            <p:spPr bwMode="auto">
              <a:xfrm>
                <a:off x="2035175" y="423386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5" name="Oval 207"/>
              <p:cNvSpPr>
                <a:spLocks noChangeArrowheads="1"/>
              </p:cNvSpPr>
              <p:nvPr/>
            </p:nvSpPr>
            <p:spPr bwMode="auto">
              <a:xfrm>
                <a:off x="1936750" y="423703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6" name="Oval 208"/>
              <p:cNvSpPr>
                <a:spLocks noChangeArrowheads="1"/>
              </p:cNvSpPr>
              <p:nvPr/>
            </p:nvSpPr>
            <p:spPr bwMode="auto">
              <a:xfrm>
                <a:off x="2084388" y="426878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7" name="Oval 209"/>
              <p:cNvSpPr>
                <a:spLocks noChangeArrowheads="1"/>
              </p:cNvSpPr>
              <p:nvPr/>
            </p:nvSpPr>
            <p:spPr bwMode="auto">
              <a:xfrm>
                <a:off x="2055813" y="428783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8" name="Oval 210"/>
              <p:cNvSpPr>
                <a:spLocks noChangeArrowheads="1"/>
              </p:cNvSpPr>
              <p:nvPr/>
            </p:nvSpPr>
            <p:spPr bwMode="auto">
              <a:xfrm>
                <a:off x="1679575" y="4322764"/>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19" name="Oval 211"/>
              <p:cNvSpPr>
                <a:spLocks noChangeArrowheads="1"/>
              </p:cNvSpPr>
              <p:nvPr/>
            </p:nvSpPr>
            <p:spPr bwMode="auto">
              <a:xfrm>
                <a:off x="1960563" y="4325939"/>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0" name="Oval 212"/>
              <p:cNvSpPr>
                <a:spLocks noChangeArrowheads="1"/>
              </p:cNvSpPr>
              <p:nvPr/>
            </p:nvSpPr>
            <p:spPr bwMode="auto">
              <a:xfrm>
                <a:off x="2693988" y="4327526"/>
                <a:ext cx="52388"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1" name="Oval 213"/>
              <p:cNvSpPr>
                <a:spLocks noChangeArrowheads="1"/>
              </p:cNvSpPr>
              <p:nvPr/>
            </p:nvSpPr>
            <p:spPr bwMode="auto">
              <a:xfrm>
                <a:off x="2092325" y="433387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2" name="Oval 214"/>
              <p:cNvSpPr>
                <a:spLocks noChangeArrowheads="1"/>
              </p:cNvSpPr>
              <p:nvPr/>
            </p:nvSpPr>
            <p:spPr bwMode="auto">
              <a:xfrm>
                <a:off x="2270125" y="4378326"/>
                <a:ext cx="49213"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3" name="Oval 215"/>
              <p:cNvSpPr>
                <a:spLocks noChangeArrowheads="1"/>
              </p:cNvSpPr>
              <p:nvPr/>
            </p:nvSpPr>
            <p:spPr bwMode="auto">
              <a:xfrm>
                <a:off x="2211388" y="439896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 name="Oval 216"/>
              <p:cNvSpPr>
                <a:spLocks noChangeArrowheads="1"/>
              </p:cNvSpPr>
              <p:nvPr/>
            </p:nvSpPr>
            <p:spPr bwMode="auto">
              <a:xfrm>
                <a:off x="2182813" y="4441826"/>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5" name="Oval 217"/>
              <p:cNvSpPr>
                <a:spLocks noChangeArrowheads="1"/>
              </p:cNvSpPr>
              <p:nvPr/>
            </p:nvSpPr>
            <p:spPr bwMode="auto">
              <a:xfrm>
                <a:off x="2444750" y="4554539"/>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6" name="Oval 218"/>
              <p:cNvSpPr>
                <a:spLocks noChangeArrowheads="1"/>
              </p:cNvSpPr>
              <p:nvPr/>
            </p:nvSpPr>
            <p:spPr bwMode="auto">
              <a:xfrm>
                <a:off x="1544638" y="459105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7" name="Oval 219"/>
              <p:cNvSpPr>
                <a:spLocks noChangeArrowheads="1"/>
              </p:cNvSpPr>
              <p:nvPr/>
            </p:nvSpPr>
            <p:spPr bwMode="auto">
              <a:xfrm>
                <a:off x="2066925" y="4597401"/>
                <a:ext cx="50800" cy="50800"/>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8" name="Oval 220"/>
              <p:cNvSpPr>
                <a:spLocks noChangeArrowheads="1"/>
              </p:cNvSpPr>
              <p:nvPr/>
            </p:nvSpPr>
            <p:spPr bwMode="auto">
              <a:xfrm>
                <a:off x="1960563" y="4697414"/>
                <a:ext cx="50800" cy="49213"/>
              </a:xfrm>
              <a:prstGeom prst="ellipse">
                <a:avLst/>
              </a:prstGeom>
              <a:solidFill>
                <a:srgbClr val="000000"/>
              </a:solidFill>
              <a:ln w="22225">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9" name="Oval 221"/>
              <p:cNvSpPr>
                <a:spLocks noChangeArrowheads="1"/>
              </p:cNvSpPr>
              <p:nvPr/>
            </p:nvSpPr>
            <p:spPr bwMode="auto">
              <a:xfrm>
                <a:off x="1539875" y="4586289"/>
                <a:ext cx="60325" cy="60325"/>
              </a:xfrm>
              <a:prstGeom prst="ellipse">
                <a:avLst/>
              </a:prstGeom>
              <a:solidFill>
                <a:srgbClr val="2A5400"/>
              </a:solidFill>
              <a:ln w="22225">
                <a:solidFill>
                  <a:srgbClr val="00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0" name="Oval 222"/>
              <p:cNvSpPr>
                <a:spLocks noChangeArrowheads="1"/>
              </p:cNvSpPr>
              <p:nvPr/>
            </p:nvSpPr>
            <p:spPr bwMode="auto">
              <a:xfrm>
                <a:off x="1679575" y="4013201"/>
                <a:ext cx="60325" cy="60325"/>
              </a:xfrm>
              <a:prstGeom prst="ellipse">
                <a:avLst/>
              </a:prstGeom>
              <a:solidFill>
                <a:srgbClr val="2A5400"/>
              </a:solidFill>
              <a:ln w="22225">
                <a:solidFill>
                  <a:srgbClr val="00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1" name="Oval 223"/>
              <p:cNvSpPr>
                <a:spLocks noChangeArrowheads="1"/>
              </p:cNvSpPr>
              <p:nvPr/>
            </p:nvSpPr>
            <p:spPr bwMode="auto">
              <a:xfrm>
                <a:off x="1674813" y="4318001"/>
                <a:ext cx="60325" cy="60325"/>
              </a:xfrm>
              <a:prstGeom prst="ellipse">
                <a:avLst/>
              </a:prstGeom>
              <a:solidFill>
                <a:srgbClr val="2A5400"/>
              </a:solidFill>
              <a:ln w="22225">
                <a:solidFill>
                  <a:srgbClr val="000000"/>
                </a:solid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32" name="Rectangle 224"/>
              <p:cNvSpPr>
                <a:spLocks noChangeArrowheads="1"/>
              </p:cNvSpPr>
              <p:nvPr/>
            </p:nvSpPr>
            <p:spPr bwMode="auto">
              <a:xfrm>
                <a:off x="992446" y="1719503"/>
                <a:ext cx="981038" cy="553998"/>
              </a:xfrm>
              <a:prstGeom prst="rect">
                <a:avLst/>
              </a:pr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FF"/>
                    </a:solidFill>
                    <a:effectLst/>
                    <a:cs typeface="Arial" panose="020B0604020202020204" pitchFamily="34" charset="0"/>
                  </a:rPr>
                  <a:t>r   =0.526</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dirty="0">
                    <a:solidFill>
                      <a:srgbClr val="0000FF"/>
                    </a:solidFill>
                    <a:cs typeface="Arial" panose="020B0604020202020204" pitchFamily="34" charset="0"/>
                  </a:rPr>
                  <a:t>R²=0.276</a:t>
                </a:r>
                <a:endParaRPr kumimoji="0" lang="en-GB" altLang="en-US" b="0" i="0" u="none" strike="noStrike" cap="none" normalizeH="0" baseline="0" dirty="0">
                  <a:ln>
                    <a:noFill/>
                  </a:ln>
                  <a:solidFill>
                    <a:srgbClr val="0000FF"/>
                  </a:solidFill>
                  <a:effectLst/>
                  <a:cs typeface="Arial" panose="020B0604020202020204" pitchFamily="34" charset="0"/>
                </a:endParaRPr>
              </a:p>
            </p:txBody>
          </p:sp>
          <p:sp>
            <p:nvSpPr>
              <p:cNvPr id="33" name="Rectangle 225"/>
              <p:cNvSpPr>
                <a:spLocks noChangeArrowheads="1"/>
              </p:cNvSpPr>
              <p:nvPr/>
            </p:nvSpPr>
            <p:spPr bwMode="auto">
              <a:xfrm>
                <a:off x="992188" y="4500564"/>
                <a:ext cx="5381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2A5400"/>
                    </a:solidFill>
                    <a:effectLst/>
                    <a:cs typeface="Arial" panose="020B0604020202020204" pitchFamily="34" charset="0"/>
                  </a:rPr>
                  <a:t>S295</a:t>
                </a:r>
              </a:p>
            </p:txBody>
          </p:sp>
          <p:sp>
            <p:nvSpPr>
              <p:cNvPr id="34" name="Rectangle 226"/>
              <p:cNvSpPr>
                <a:spLocks noChangeArrowheads="1"/>
              </p:cNvSpPr>
              <p:nvPr/>
            </p:nvSpPr>
            <p:spPr bwMode="auto">
              <a:xfrm>
                <a:off x="1112838" y="4210051"/>
                <a:ext cx="5381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eaLnBrk="0" fontAlgn="base" hangingPunct="0">
                  <a:spcBef>
                    <a:spcPct val="0"/>
                  </a:spcBef>
                  <a:spcAft>
                    <a:spcPct val="0"/>
                  </a:spcAft>
                </a:pPr>
                <a:r>
                  <a:rPr lang="en-GB" altLang="en-US" dirty="0">
                    <a:solidFill>
                      <a:srgbClr val="2A5400"/>
                    </a:solidFill>
                    <a:latin typeface="Arial" panose="020B0604020202020204" pitchFamily="34" charset="0"/>
                    <a:cs typeface="Arial" panose="020B0604020202020204" pitchFamily="34" charset="0"/>
                  </a:rPr>
                  <a:t>S093</a:t>
                </a:r>
              </a:p>
            </p:txBody>
          </p:sp>
          <p:sp>
            <p:nvSpPr>
              <p:cNvPr id="236" name="Rectangle 31"/>
              <p:cNvSpPr>
                <a:spLocks noChangeArrowheads="1"/>
              </p:cNvSpPr>
              <p:nvPr/>
            </p:nvSpPr>
            <p:spPr bwMode="auto">
              <a:xfrm rot="16200000">
                <a:off x="-1635747" y="3331776"/>
                <a:ext cx="3988271" cy="276999"/>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outerShdw blurRad="38100" dist="38100" dir="2700000" algn="tl">
                        <a:srgbClr val="000000">
                          <a:alpha val="43137"/>
                        </a:srgbClr>
                      </a:outerShdw>
                    </a:effectLst>
                    <a:latin typeface="Arial" panose="020B0604020202020204" pitchFamily="34" charset="0"/>
                  </a:rPr>
                  <a:t> Observed </a:t>
                </a:r>
                <a:r>
                  <a:rPr kumimoji="0" lang="en-GB" altLang="en-US" b="0" i="0" u="none" strike="noStrike" cap="none" normalizeH="0" baseline="0" dirty="0">
                    <a:ln>
                      <a:noFill/>
                    </a:ln>
                    <a:solidFill>
                      <a:srgbClr val="000000"/>
                    </a:solidFill>
                    <a:effectLst/>
                    <a:latin typeface="Arial" panose="020B0604020202020204" pitchFamily="34" charset="0"/>
                  </a:rPr>
                  <a:t>symptom (8-72 score-scale)</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
            <p:nvSpPr>
              <p:cNvPr id="237" name="Rectangle 31"/>
              <p:cNvSpPr>
                <a:spLocks noChangeArrowheads="1"/>
              </p:cNvSpPr>
              <p:nvPr/>
            </p:nvSpPr>
            <p:spPr bwMode="auto">
              <a:xfrm>
                <a:off x="704461" y="5811838"/>
                <a:ext cx="4089790" cy="276999"/>
              </a:xfrm>
              <a:prstGeom prst="rect">
                <a:avLst/>
              </a:pr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b="0" i="0" u="none" strike="noStrike" cap="none" normalizeH="0" baseline="0" dirty="0">
                    <a:ln>
                      <a:noFill/>
                    </a:ln>
                    <a:solidFill>
                      <a:srgbClr val="000000"/>
                    </a:solidFill>
                    <a:effectLst/>
                    <a:latin typeface="Arial Narrow" panose="020B0606020202030204" pitchFamily="34" charset="0"/>
                  </a:rPr>
                  <a:t>Symptom </a:t>
                </a:r>
                <a:r>
                  <a:rPr kumimoji="0" lang="en-GB" altLang="en-US" b="0" i="0" u="none" strike="noStrike" cap="none" normalizeH="0" baseline="0" dirty="0">
                    <a:ln>
                      <a:noFill/>
                    </a:ln>
                    <a:solidFill>
                      <a:srgbClr val="FF0000"/>
                    </a:solidFill>
                    <a:effectLst/>
                    <a:latin typeface="Arial Narrow" panose="020B0606020202030204" pitchFamily="34" charset="0"/>
                  </a:rPr>
                  <a:t>Score</a:t>
                </a:r>
                <a:r>
                  <a:rPr kumimoji="0" lang="en-GB" altLang="en-US" b="0" i="0" u="none" strike="noStrike" cap="none" normalizeH="0" baseline="0" dirty="0">
                    <a:ln>
                      <a:noFill/>
                    </a:ln>
                    <a:solidFill>
                      <a:srgbClr val="000000"/>
                    </a:solidFill>
                    <a:effectLst/>
                    <a:latin typeface="Arial Narrow" panose="020B0606020202030204" pitchFamily="34" charset="0"/>
                  </a:rPr>
                  <a:t>; </a:t>
                </a:r>
                <a:r>
                  <a:rPr kumimoji="0" lang="en-GB" altLang="en-US" b="0" i="0" u="none" strike="noStrike" cap="none" normalizeH="0" baseline="0" dirty="0">
                    <a:ln>
                      <a:noFill/>
                    </a:ln>
                    <a:solidFill>
                      <a:srgbClr val="000000"/>
                    </a:solidFill>
                    <a:effectLst>
                      <a:outerShdw blurRad="38100" dist="38100" dir="2700000" algn="tl">
                        <a:srgbClr val="000000">
                          <a:alpha val="43137"/>
                        </a:srgbClr>
                      </a:outerShdw>
                    </a:effectLst>
                    <a:latin typeface="Arial Narrow" panose="020B0606020202030204" pitchFamily="34" charset="0"/>
                  </a:rPr>
                  <a:t>predicted</a:t>
                </a:r>
                <a:r>
                  <a:rPr kumimoji="0" lang="en-GB" altLang="en-US" b="0" i="0" u="none" strike="noStrike" cap="none" normalizeH="0" baseline="0" dirty="0">
                    <a:ln>
                      <a:noFill/>
                    </a:ln>
                    <a:solidFill>
                      <a:srgbClr val="000000"/>
                    </a:solidFill>
                    <a:effectLst/>
                    <a:latin typeface="Arial Narrow" panose="020B0606020202030204" pitchFamily="34" charset="0"/>
                  </a:rPr>
                  <a:t> from</a:t>
                </a:r>
                <a:r>
                  <a:rPr kumimoji="0" lang="en-GB" altLang="en-US" b="0" i="0" u="none" strike="noStrike" cap="none" normalizeH="0" dirty="0">
                    <a:ln>
                      <a:noFill/>
                    </a:ln>
                    <a:solidFill>
                      <a:srgbClr val="000000"/>
                    </a:solidFill>
                    <a:effectLst/>
                    <a:latin typeface="Arial Narrow" panose="020B0606020202030204" pitchFamily="34" charset="0"/>
                  </a:rPr>
                  <a:t> Marker effects</a:t>
                </a:r>
                <a:endParaRPr kumimoji="0" lang="en-GB" altLang="en-US" b="0" i="0" u="none" strike="noStrike" cap="none" normalizeH="0" baseline="0" dirty="0">
                  <a:ln>
                    <a:noFill/>
                  </a:ln>
                  <a:solidFill>
                    <a:schemeClr val="tx1"/>
                  </a:solidFill>
                  <a:effectLst/>
                  <a:latin typeface="Arial Narrow" panose="020B0606020202030204" pitchFamily="34" charset="0"/>
                </a:endParaRPr>
              </a:p>
            </p:txBody>
          </p:sp>
        </p:grpSp>
      </p:grpSp>
      <p:sp>
        <p:nvSpPr>
          <p:cNvPr id="240" name="Line 19"/>
          <p:cNvSpPr>
            <a:spLocks noChangeShapeType="1"/>
          </p:cNvSpPr>
          <p:nvPr/>
        </p:nvSpPr>
        <p:spPr bwMode="auto">
          <a:xfrm>
            <a:off x="931068" y="5419726"/>
            <a:ext cx="3744913" cy="0"/>
          </a:xfrm>
          <a:prstGeom prst="line">
            <a:avLst/>
          </a:prstGeom>
          <a:noFill/>
          <a:ln w="22225">
            <a:solidFill>
              <a:srgbClr val="FF0000"/>
            </a:solidFill>
            <a:prstDash val="solid"/>
            <a:round/>
            <a:headEnd/>
            <a:tailEnd/>
          </a:ln>
          <a:effectLst>
            <a:outerShdw blurRad="38100" dist="38100" dir="15000000" algn="br" rotWithShape="0">
              <a:srgbClr val="C00000">
                <a:alpha val="56000"/>
              </a:srgb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atin typeface="Arial" panose="020B0604020202020204" pitchFamily="34" charset="0"/>
              <a:cs typeface="Arial" panose="020B0604020202020204" pitchFamily="34" charset="0"/>
            </a:endParaRPr>
          </a:p>
        </p:txBody>
      </p:sp>
      <p:sp>
        <p:nvSpPr>
          <p:cNvPr id="241" name="Textfeld 4"/>
          <p:cNvSpPr txBox="1"/>
          <p:nvPr/>
        </p:nvSpPr>
        <p:spPr>
          <a:xfrm>
            <a:off x="711006" y="6145211"/>
            <a:ext cx="4089788"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b="1" dirty="0">
                <a:solidFill>
                  <a:srgbClr val="FF0000"/>
                </a:solidFill>
              </a:rPr>
              <a:t>Marker Score</a:t>
            </a:r>
            <a:endParaRPr lang="en-GB" b="1" dirty="0"/>
          </a:p>
        </p:txBody>
      </p:sp>
      <p:sp>
        <p:nvSpPr>
          <p:cNvPr id="239" name="TextBox 238"/>
          <p:cNvSpPr txBox="1"/>
          <p:nvPr/>
        </p:nvSpPr>
        <p:spPr>
          <a:xfrm>
            <a:off x="4838512" y="991450"/>
            <a:ext cx="7300614" cy="5724644"/>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Two of the 188 lines (S093; S295) were indeed homozygous at seven or eight of these significant markers for the </a:t>
            </a:r>
            <a:r>
              <a:rPr lang="en-GB" dirty="0">
                <a:solidFill>
                  <a:srgbClr val="2A54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favourable</a:t>
            </a:r>
            <a:r>
              <a:rPr lang="en-GB" dirty="0">
                <a:latin typeface="Arial" panose="020B0604020202020204" pitchFamily="34" charset="0"/>
                <a:cs typeface="Arial" panose="020B0604020202020204" pitchFamily="34" charset="0"/>
              </a:rPr>
              <a:t> marker allele. They showed low symptom (high freezing tolerance). The trait ex-pression predicted from considering favourable and unfavourable marker effects at these eight markers is named ‚</a:t>
            </a:r>
            <a:r>
              <a:rPr lang="en-GB"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Marker Score</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Lande</a:t>
            </a:r>
            <a:r>
              <a:rPr lang="en-GB" dirty="0">
                <a:latin typeface="Arial" panose="020B0604020202020204" pitchFamily="34" charset="0"/>
                <a:cs typeface="Arial" panose="020B0604020202020204" pitchFamily="34" charset="0"/>
              </a:rPr>
              <a:t> and Thompson 1989). Observe that the effects employed here were </a:t>
            </a:r>
            <a:r>
              <a:rPr lang="en-GB" dirty="0">
                <a:solidFill>
                  <a:srgbClr val="C00000"/>
                </a:solidFill>
                <a:latin typeface="Arial" panose="020B0604020202020204" pitchFamily="34" charset="0"/>
                <a:cs typeface="Arial" panose="020B0604020202020204" pitchFamily="34" charset="0"/>
              </a:rPr>
              <a:t>estimated</a:t>
            </a:r>
            <a:r>
              <a:rPr lang="en-GB" dirty="0">
                <a:latin typeface="Arial" panose="020B0604020202020204" pitchFamily="34" charset="0"/>
                <a:cs typeface="Arial" panose="020B0604020202020204" pitchFamily="34" charset="0"/>
              </a:rPr>
              <a:t> in 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same</a:t>
            </a:r>
            <a:r>
              <a:rPr lang="en-GB" dirty="0">
                <a:latin typeface="Arial" panose="020B0604020202020204" pitchFamily="34" charset="0"/>
                <a:cs typeface="Arial" panose="020B0604020202020204" pitchFamily="34" charset="0"/>
              </a:rPr>
              <a:t> panel of genotypes and experiments which we use to </a:t>
            </a:r>
            <a:r>
              <a:rPr lang="en-GB" dirty="0">
                <a:solidFill>
                  <a:srgbClr val="C00000"/>
                </a:solidFill>
                <a:latin typeface="Arial" panose="020B0604020202020204" pitchFamily="34" charset="0"/>
                <a:cs typeface="Arial" panose="020B0604020202020204" pitchFamily="34" charset="0"/>
              </a:rPr>
              <a:t>validate</a:t>
            </a:r>
            <a:r>
              <a:rPr lang="en-GB" dirty="0">
                <a:latin typeface="Arial" panose="020B0604020202020204" pitchFamily="34" charset="0"/>
                <a:cs typeface="Arial" panose="020B0604020202020204" pitchFamily="34" charset="0"/>
              </a:rPr>
              <a:t> the </a:t>
            </a:r>
            <a:r>
              <a:rPr lang="en-GB" dirty="0">
                <a:solidFill>
                  <a:srgbClr val="0000FF"/>
                </a:solidFill>
                <a:latin typeface="Arial" panose="020B0604020202020204" pitchFamily="34" charset="0"/>
                <a:cs typeface="Arial" panose="020B0604020202020204" pitchFamily="34" charset="0"/>
              </a:rPr>
              <a:t>correlation between marker score and phenotypic results</a:t>
            </a:r>
            <a:r>
              <a:rPr lang="en-GB" dirty="0">
                <a:latin typeface="Arial" panose="020B0604020202020204" pitchFamily="34" charset="0"/>
                <a:cs typeface="Arial" panose="020B0604020202020204" pitchFamily="34" charset="0"/>
              </a:rPr>
              <a:t>. This is very naïve. A reasonable validation would be to run new experiments with a new set of genotypes and check this </a:t>
            </a:r>
            <a:r>
              <a:rPr lang="en-GB" dirty="0" err="1">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corre-lation</a:t>
            </a:r>
            <a:r>
              <a:rPr lang="en-GB" dirty="0">
                <a:latin typeface="Arial" panose="020B0604020202020204" pitchFamily="34" charset="0"/>
                <a:cs typeface="Arial" panose="020B0604020202020204" pitchFamily="34" charset="0"/>
              </a:rPr>
              <a:t> then-there.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If we add-up a Marker Score from (the effects of) thousands of markers (significant or not significant): Then we would see the transition from Marker-Assisted Prediction &amp; Selection to </a:t>
            </a:r>
            <a:r>
              <a:rPr lang="en-GB" dirty="0">
                <a:solidFill>
                  <a:srgbClr val="0000FF"/>
                </a:solidFill>
                <a:latin typeface="Arial" panose="020B0604020202020204" pitchFamily="34" charset="0"/>
                <a:cs typeface="Arial" panose="020B0604020202020204" pitchFamily="34" charset="0"/>
              </a:rPr>
              <a:t>Genomic Prediction </a:t>
            </a:r>
            <a:r>
              <a:rPr lang="en-GB" dirty="0">
                <a:latin typeface="Arial" panose="020B0604020202020204" pitchFamily="34" charset="0"/>
                <a:cs typeface="Arial" panose="020B0604020202020204" pitchFamily="34" charset="0"/>
              </a:rPr>
              <a:t>&amp; </a:t>
            </a:r>
            <a:r>
              <a:rPr lang="en-GB" dirty="0">
                <a:solidFill>
                  <a:srgbClr val="0000FF"/>
                </a:solidFill>
                <a:latin typeface="Arial" panose="020B0604020202020204" pitchFamily="34" charset="0"/>
                <a:cs typeface="Arial" panose="020B0604020202020204" pitchFamily="34" charset="0"/>
              </a:rPr>
              <a:t>Selection</a:t>
            </a:r>
            <a:r>
              <a:rPr lang="en-GB" dirty="0">
                <a:latin typeface="Arial" panose="020B0604020202020204" pitchFamily="34" charset="0"/>
                <a:cs typeface="Arial" panose="020B0604020202020204" pitchFamily="34" charset="0"/>
              </a:rPr>
              <a:t> (DOI 10.1016/B978-0-12-385531-2.00002-5).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Such </a:t>
            </a:r>
            <a:r>
              <a:rPr lang="en-GB"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correlation</a:t>
            </a:r>
            <a:r>
              <a:rPr lang="en-GB" dirty="0">
                <a:latin typeface="Arial" panose="020B0604020202020204" pitchFamily="34" charset="0"/>
                <a:cs typeface="Arial" panose="020B0604020202020204" pitchFamily="34" charset="0"/>
              </a:rPr>
              <a:t> would then have the name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Predictive Ability</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After division by (h²)</a:t>
            </a:r>
            <a:r>
              <a:rPr lang="en-GB" baseline="30000" dirty="0">
                <a:solidFill>
                  <a:schemeClr val="tx1">
                    <a:lumMod val="50000"/>
                    <a:lumOff val="50000"/>
                  </a:schemeClr>
                </a:solidFill>
                <a:latin typeface="Arial" panose="020B0604020202020204" pitchFamily="34" charset="0"/>
                <a:cs typeface="Arial" panose="020B0604020202020204" pitchFamily="34" charset="0"/>
              </a:rPr>
              <a:t>0.5 </a:t>
            </a:r>
            <a:r>
              <a:rPr lang="en-GB" dirty="0">
                <a:solidFill>
                  <a:schemeClr val="tx1">
                    <a:lumMod val="50000"/>
                    <a:lumOff val="50000"/>
                  </a:schemeClr>
                </a:solidFill>
                <a:latin typeface="Arial" panose="020B0604020202020204" pitchFamily="34" charset="0"/>
                <a:cs typeface="Arial" panose="020B0604020202020204" pitchFamily="34" charset="0"/>
              </a:rPr>
              <a:t>= h, we get the value of a Genomic Prediction parameter called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Predictive Accuracy</a:t>
            </a:r>
            <a:r>
              <a:rPr lang="en-GB" dirty="0">
                <a:solidFill>
                  <a:schemeClr val="tx1">
                    <a:lumMod val="50000"/>
                    <a:lumOff val="50000"/>
                  </a:schemeClr>
                </a:solidFill>
                <a:latin typeface="Arial" panose="020B0604020202020204" pitchFamily="34" charset="0"/>
                <a:cs typeface="Arial" panose="020B0604020202020204" pitchFamily="34" charset="0"/>
              </a:rPr>
              <a:t>‘. </a:t>
            </a:r>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See again </a:t>
            </a:r>
            <a:r>
              <a:rPr lang="de-DE" altLang="de-DE" sz="1800" dirty="0">
                <a:solidFill>
                  <a:schemeClr val="tx1">
                    <a:lumMod val="50000"/>
                    <a:lumOff val="50000"/>
                  </a:schemeClr>
                </a:solidFill>
                <a:latin typeface="Arial" panose="020B0604020202020204" pitchFamily="34" charset="0"/>
                <a:cs typeface="Arial" panose="020B0604020202020204" pitchFamily="34" charset="0"/>
              </a:rPr>
              <a:t>UNPLAB-BrMeth_Ch-11[</a:t>
            </a:r>
            <a:r>
              <a:rPr lang="de-DE" altLang="de-DE" sz="1800" dirty="0" err="1">
                <a:solidFill>
                  <a:schemeClr val="tx1">
                    <a:lumMod val="50000"/>
                    <a:lumOff val="50000"/>
                  </a:schemeClr>
                </a:solidFill>
                <a:latin typeface="Arial" panose="020B0604020202020204" pitchFamily="34" charset="0"/>
                <a:cs typeface="Arial" panose="020B0604020202020204" pitchFamily="34" charset="0"/>
              </a:rPr>
              <a:t>TheFour</a:t>
            </a:r>
            <a:r>
              <a:rPr lang="de-DE" altLang="de-DE" sz="1800" dirty="0">
                <a:solidFill>
                  <a:schemeClr val="tx1">
                    <a:lumMod val="50000"/>
                    <a:lumOff val="50000"/>
                  </a:schemeClr>
                </a:solidFill>
                <a:latin typeface="Arial" panose="020B0604020202020204" pitchFamily="34" charset="0"/>
                <a:cs typeface="Arial" panose="020B0604020202020204" pitchFamily="34" charset="0"/>
              </a:rPr>
              <a:t> GS].</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30</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508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0"/>
                                        </p:tgtEl>
                                        <p:attrNameLst>
                                          <p:attrName>style.visibility</p:attrName>
                                        </p:attrNameLst>
                                      </p:cBhvr>
                                      <p:to>
                                        <p:strVal val="visible"/>
                                      </p:to>
                                    </p:set>
                                    <p:animEffect transition="in" filter="wipe(left)">
                                      <p:cBhvr>
                                        <p:cTn id="7" dur="2000"/>
                                        <p:tgtEl>
                                          <p:spTgt spid="2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1"/>
                                        </p:tgtEl>
                                        <p:attrNameLst>
                                          <p:attrName>style.visibility</p:attrName>
                                        </p:attrNameLst>
                                      </p:cBhvr>
                                      <p:to>
                                        <p:strVal val="visible"/>
                                      </p:to>
                                    </p:set>
                                    <p:animEffect transition="in" filter="wipe(left)">
                                      <p:cBhvr>
                                        <p:cTn id="10" dur="20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animBg="1"/>
      <p:bldP spid="2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396" y="931586"/>
            <a:ext cx="8201272" cy="5873529"/>
          </a:xfrm>
          <a:prstGeom prst="rect">
            <a:avLst/>
          </a:prstGeom>
          <a:effectLst>
            <a:outerShdw blurRad="50800" dist="38100" dir="2700000" algn="tl" rotWithShape="0">
              <a:prstClr val="black">
                <a:alpha val="40000"/>
              </a:prstClr>
            </a:outerShdw>
          </a:effectLst>
        </p:spPr>
      </p:pic>
      <p:sp>
        <p:nvSpPr>
          <p:cNvPr id="16" name="TextBox 15"/>
          <p:cNvSpPr txBox="1"/>
          <p:nvPr/>
        </p:nvSpPr>
        <p:spPr>
          <a:xfrm>
            <a:off x="0" y="54501"/>
            <a:ext cx="12086705"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 famous paper on the polygenic nature of an agronomically relevant trait in maize: Time between sowing and flowering (Days until </a:t>
            </a:r>
            <a:r>
              <a:rPr lang="en-GB" sz="2400" dirty="0" err="1">
                <a:latin typeface="Arial" panose="020B0604020202020204" pitchFamily="34" charset="0"/>
                <a:cs typeface="Arial" panose="020B0604020202020204" pitchFamily="34" charset="0"/>
              </a:rPr>
              <a:t>Silking</a:t>
            </a:r>
            <a:r>
              <a:rPr lang="en-GB" sz="2400" dirty="0">
                <a:latin typeface="Arial" panose="020B0604020202020204" pitchFamily="34" charset="0"/>
                <a:cs typeface="Arial" panose="020B0604020202020204" pitchFamily="34" charset="0"/>
              </a:rPr>
              <a:t>; DS = female flowering).</a:t>
            </a:r>
          </a:p>
        </p:txBody>
      </p:sp>
      <p:sp>
        <p:nvSpPr>
          <p:cNvPr id="17" name="TextBox 16"/>
          <p:cNvSpPr txBox="1"/>
          <p:nvPr/>
        </p:nvSpPr>
        <p:spPr>
          <a:xfrm>
            <a:off x="9398339" y="1356461"/>
            <a:ext cx="799343"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2009</a:t>
            </a:r>
          </a:p>
        </p:txBody>
      </p:sp>
      <p:sp>
        <p:nvSpPr>
          <p:cNvPr id="18" name="TextBox 17"/>
          <p:cNvSpPr txBox="1"/>
          <p:nvPr/>
        </p:nvSpPr>
        <p:spPr>
          <a:xfrm>
            <a:off x="8380660" y="2242924"/>
            <a:ext cx="3706045" cy="452431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My complaints: </a:t>
            </a:r>
          </a:p>
          <a:p>
            <a:endPar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1</a:t>
            </a:r>
          </a:p>
          <a:p>
            <a:r>
              <a:rPr lang="en-GB" dirty="0">
                <a:latin typeface="Arial" panose="020B0604020202020204" pitchFamily="34" charset="0"/>
                <a:cs typeface="Arial" panose="020B0604020202020204" pitchFamily="34" charset="0"/>
              </a:rPr>
              <a:t>The trait should not be named differently on Y- and X-axis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(‘To DS’ </a:t>
            </a:r>
            <a:r>
              <a:rPr lang="en-GB" i="1" dirty="0">
                <a:latin typeface="Arial" panose="020B0604020202020204" pitchFamily="34" charset="0"/>
                <a:cs typeface="Arial" panose="020B0604020202020204" pitchFamily="34" charset="0"/>
              </a:rPr>
              <a:t>vs.</a:t>
            </a:r>
            <a:r>
              <a:rPr lang="en-GB" dirty="0">
                <a:latin typeface="Arial" panose="020B0604020202020204" pitchFamily="34" charset="0"/>
                <a:cs typeface="Arial" panose="020B0604020202020204" pitchFamily="34" charset="0"/>
              </a:rPr>
              <a:t> ‘DS’). </a:t>
            </a:r>
          </a:p>
          <a:p>
            <a:r>
              <a:rPr lang="en-GB" dirty="0">
                <a:latin typeface="Arial" panose="020B0604020202020204" pitchFamily="34" charset="0"/>
                <a:cs typeface="Arial" panose="020B0604020202020204" pitchFamily="34" charset="0"/>
              </a:rPr>
              <a:t>2</a:t>
            </a:r>
          </a:p>
          <a:p>
            <a:r>
              <a:rPr lang="en-GB" dirty="0">
                <a:latin typeface="Arial" panose="020B0604020202020204" pitchFamily="34" charset="0"/>
                <a:cs typeface="Arial" panose="020B0604020202020204" pitchFamily="34" charset="0"/>
              </a:rPr>
              <a:t>Number with decimals on X-axis and without on Y-axis; why? </a:t>
            </a:r>
          </a:p>
          <a:p>
            <a:r>
              <a:rPr lang="en-GB" dirty="0">
                <a:latin typeface="Arial" panose="020B0604020202020204" pitchFamily="34" charset="0"/>
                <a:cs typeface="Arial" panose="020B0604020202020204" pitchFamily="34" charset="0"/>
              </a:rPr>
              <a:t>3</a:t>
            </a:r>
          </a:p>
          <a:p>
            <a:r>
              <a:rPr lang="en-GB" dirty="0">
                <a:solidFill>
                  <a:srgbClr val="0000FF"/>
                </a:solidFill>
                <a:latin typeface="Arial" panose="020B0604020202020204" pitchFamily="34" charset="0"/>
                <a:cs typeface="Arial" panose="020B0604020202020204" pitchFamily="34" charset="0"/>
              </a:rPr>
              <a:t>The X-axis should not be drawn 40% longer than the Y-axis, seeing that both scales range from 65-95.</a:t>
            </a:r>
          </a:p>
          <a:p>
            <a:r>
              <a:rPr lang="en-GB" dirty="0">
                <a:latin typeface="Arial" panose="020B0604020202020204" pitchFamily="34" charset="0"/>
                <a:cs typeface="Arial" panose="020B0604020202020204" pitchFamily="34" charset="0"/>
              </a:rPr>
              <a:t>4 </a:t>
            </a:r>
          </a:p>
          <a:p>
            <a:r>
              <a:rPr lang="en-GB" dirty="0">
                <a:latin typeface="Arial" panose="020B0604020202020204" pitchFamily="34" charset="0"/>
                <a:cs typeface="Arial" panose="020B0604020202020204" pitchFamily="34" charset="0"/>
              </a:rPr>
              <a:t>Add the diagonal to visualize slope of b=1, as comparison with b=1.12</a:t>
            </a:r>
          </a:p>
        </p:txBody>
      </p:sp>
      <p:sp>
        <p:nvSpPr>
          <p:cNvPr id="2" name="Textfeld 5"/>
          <p:cNvSpPr txBox="1"/>
          <p:nvPr/>
        </p:nvSpPr>
        <p:spPr>
          <a:xfrm>
            <a:off x="35512" y="6338126"/>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31</a:t>
            </a:fld>
            <a:endParaRPr lang="en-GB" sz="2400" dirty="0">
              <a:latin typeface="Arial" panose="020B0604020202020204" pitchFamily="34" charset="0"/>
              <a:cs typeface="Arial" panose="020B0604020202020204" pitchFamily="34" charset="0"/>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1178" y="936025"/>
            <a:ext cx="5115528" cy="10461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V="1">
            <a:off x="4720167" y="1231898"/>
            <a:ext cx="16933" cy="4406900"/>
          </a:xfrm>
          <a:prstGeom prst="straightConnector1">
            <a:avLst/>
          </a:prstGeom>
          <a:ln w="28575">
            <a:solidFill>
              <a:srgbClr val="0000FF"/>
            </a:solidFill>
            <a:headEnd type="triangle"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55233" y="3424767"/>
            <a:ext cx="616796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422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31544" y="188119"/>
            <a:ext cx="5981284" cy="6012002"/>
            <a:chOff x="179388" y="188120"/>
            <a:chExt cx="7880350" cy="5341143"/>
          </a:xfrm>
          <a:effectLst>
            <a:outerShdw blurRad="50800" dist="38100" dir="2700000" algn="tl" rotWithShape="0">
              <a:prstClr val="black">
                <a:alpha val="40000"/>
              </a:prstClr>
            </a:outerShdw>
          </a:effectLst>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7880350" cy="534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8"/>
            <p:cNvSpPr txBox="1">
              <a:spLocks noChangeArrowheads="1"/>
            </p:cNvSpPr>
            <p:nvPr/>
          </p:nvSpPr>
          <p:spPr bwMode="auto">
            <a:xfrm>
              <a:off x="1449388" y="5027397"/>
              <a:ext cx="6610348" cy="3281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altLang="de-DE" dirty="0">
                  <a:solidFill>
                    <a:srgbClr val="FF0000"/>
                  </a:solidFill>
                  <a:latin typeface="Arial" panose="020B0604020202020204" pitchFamily="34" charset="0"/>
                  <a:cs typeface="Arial" panose="020B0604020202020204" pitchFamily="34" charset="0"/>
                </a:rPr>
                <a:t>Marker score </a:t>
              </a:r>
              <a:r>
                <a:rPr lang="de-DE" altLang="de-DE" b="1" dirty="0" err="1">
                  <a:solidFill>
                    <a:srgbClr val="FF0000"/>
                  </a:solidFill>
                  <a:latin typeface="Arial" panose="020B0604020202020204" pitchFamily="34" charset="0"/>
                  <a:cs typeface="Arial" panose="020B0604020202020204" pitchFamily="34" charset="0"/>
                </a:rPr>
                <a:t>M</a:t>
              </a:r>
              <a:r>
                <a:rPr lang="de-DE" altLang="de-DE" b="1" baseline="-25000" dirty="0" err="1">
                  <a:solidFill>
                    <a:srgbClr val="FF0000"/>
                  </a:solidFill>
                  <a:latin typeface="Arial" panose="020B0604020202020204" pitchFamily="34" charset="0"/>
                  <a:cs typeface="Arial" panose="020B0604020202020204" pitchFamily="34" charset="0"/>
                </a:rPr>
                <a:t>y</a:t>
              </a:r>
              <a:r>
                <a:rPr lang="de-DE" altLang="de-DE" dirty="0">
                  <a:solidFill>
                    <a:srgbClr val="FF0000"/>
                  </a:solidFill>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of</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days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female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flowering</a:t>
              </a:r>
              <a:endParaRPr lang="de-DE" altLang="de-DE" dirty="0">
                <a:latin typeface="Arial" panose="020B0604020202020204" pitchFamily="34" charset="0"/>
                <a:cs typeface="Arial" panose="020B0604020202020204" pitchFamily="34" charset="0"/>
              </a:endParaRPr>
            </a:p>
          </p:txBody>
        </p:sp>
        <p:sp>
          <p:nvSpPr>
            <p:cNvPr id="9" name="Rectangle 9"/>
            <p:cNvSpPr>
              <a:spLocks noChangeArrowheads="1"/>
            </p:cNvSpPr>
            <p:nvPr/>
          </p:nvSpPr>
          <p:spPr bwMode="auto">
            <a:xfrm>
              <a:off x="179388" y="188913"/>
              <a:ext cx="792163" cy="417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latin typeface="Arial" panose="020B0604020202020204" pitchFamily="34" charset="0"/>
                <a:cs typeface="Arial" panose="020B0604020202020204" pitchFamily="34" charset="0"/>
              </a:endParaRPr>
            </a:p>
          </p:txBody>
        </p:sp>
        <p:sp>
          <p:nvSpPr>
            <p:cNvPr id="10" name="Text Box 10"/>
            <p:cNvSpPr txBox="1">
              <a:spLocks noChangeArrowheads="1"/>
            </p:cNvSpPr>
            <p:nvPr/>
          </p:nvSpPr>
          <p:spPr bwMode="auto">
            <a:xfrm rot="16200000">
              <a:off x="-1963458" y="2403949"/>
              <a:ext cx="5283200" cy="85154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altLang="de-DE" dirty="0" err="1">
                  <a:latin typeface="Arial" panose="020B0604020202020204" pitchFamily="34" charset="0"/>
                  <a:cs typeface="Arial" panose="020B0604020202020204" pitchFamily="34" charset="0"/>
                </a:rPr>
                <a:t>Observed</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number</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of</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days</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to</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female</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flowering</a:t>
              </a:r>
              <a:r>
                <a:rPr lang="de-DE" altLang="de-DE" dirty="0">
                  <a:latin typeface="Arial" panose="020B0604020202020204" pitchFamily="34" charset="0"/>
                  <a:cs typeface="Arial" panose="020B0604020202020204" pitchFamily="34" charset="0"/>
                </a:rPr>
                <a:t> in a large </a:t>
              </a:r>
              <a:r>
                <a:rPr lang="de-DE" altLang="de-DE" dirty="0" err="1">
                  <a:latin typeface="Arial" panose="020B0604020202020204" pitchFamily="34" charset="0"/>
                  <a:cs typeface="Arial" panose="020B0604020202020204" pitchFamily="34" charset="0"/>
                </a:rPr>
                <a:t>test</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with</a:t>
              </a:r>
              <a:r>
                <a:rPr lang="de-DE" altLang="de-DE" dirty="0">
                  <a:latin typeface="Arial" panose="020B0604020202020204" pitchFamily="34" charset="0"/>
                  <a:cs typeface="Arial" panose="020B0604020202020204" pitchFamily="34" charset="0"/>
                </a:rPr>
                <a:t> 25 </a:t>
              </a:r>
              <a:r>
                <a:rPr lang="de-DE" altLang="de-DE" dirty="0" err="1">
                  <a:latin typeface="Arial" panose="020B0604020202020204" pitchFamily="34" charset="0"/>
                  <a:cs typeface="Arial" panose="020B0604020202020204" pitchFamily="34" charset="0"/>
                </a:rPr>
                <a:t>inbred</a:t>
              </a:r>
              <a:r>
                <a:rPr lang="de-DE" altLang="de-DE" dirty="0">
                  <a:latin typeface="Arial" panose="020B0604020202020204" pitchFamily="34" charset="0"/>
                  <a:cs typeface="Arial" panose="020B0604020202020204" pitchFamily="34" charset="0"/>
                </a:rPr>
                <a:t> </a:t>
              </a:r>
              <a:r>
                <a:rPr lang="de-DE" altLang="de-DE" dirty="0" err="1">
                  <a:latin typeface="Arial" panose="020B0604020202020204" pitchFamily="34" charset="0"/>
                  <a:cs typeface="Arial" panose="020B0604020202020204" pitchFamily="34" charset="0"/>
                </a:rPr>
                <a:t>lines</a:t>
              </a:r>
              <a:r>
                <a:rPr lang="de-DE" altLang="de-DE" dirty="0">
                  <a:latin typeface="Arial" panose="020B0604020202020204" pitchFamily="34" charset="0"/>
                  <a:cs typeface="Arial" panose="020B0604020202020204" pitchFamily="34" charset="0"/>
                </a:rPr>
                <a:t>. </a:t>
              </a:r>
              <a:r>
                <a:rPr lang="de-DE" altLang="de-DE" dirty="0">
                  <a:solidFill>
                    <a:srgbClr val="0000FF"/>
                  </a:solidFill>
                  <a:latin typeface="Arial" panose="020B0604020202020204" pitchFamily="34" charset="0"/>
                  <a:cs typeface="Arial" panose="020B0604020202020204" pitchFamily="34" charset="0"/>
                </a:rPr>
                <a:t>Data </a:t>
              </a:r>
              <a:r>
                <a:rPr lang="de-DE" altLang="de-DE" dirty="0" err="1">
                  <a:solidFill>
                    <a:srgbClr val="0000FF"/>
                  </a:solidFill>
                  <a:latin typeface="Arial" panose="020B0604020202020204" pitchFamily="34" charset="0"/>
                  <a:cs typeface="Arial" panose="020B0604020202020204" pitchFamily="34" charset="0"/>
                </a:rPr>
                <a:t>is</a:t>
              </a:r>
              <a:r>
                <a:rPr lang="de-DE" altLang="de-DE" dirty="0">
                  <a:solidFill>
                    <a:srgbClr val="0000FF"/>
                  </a:solidFill>
                  <a:latin typeface="Arial" panose="020B0604020202020204" pitchFamily="34" charset="0"/>
                  <a:cs typeface="Arial" panose="020B0604020202020204" pitchFamily="34" charset="0"/>
                </a:rPr>
                <a:t> a </a:t>
              </a:r>
              <a:r>
                <a:rPr lang="de-DE" altLang="de-DE" dirty="0" err="1">
                  <a:solidFill>
                    <a:srgbClr val="0000FF"/>
                  </a:solidFill>
                  <a:latin typeface="Arial" panose="020B0604020202020204" pitchFamily="34" charset="0"/>
                  <a:cs typeface="Arial" panose="020B0604020202020204" pitchFamily="34" charset="0"/>
                </a:rPr>
                <a:t>proxy</a:t>
              </a:r>
              <a:r>
                <a:rPr lang="de-DE" altLang="de-DE" dirty="0">
                  <a:solidFill>
                    <a:srgbClr val="0000FF"/>
                  </a:solidFill>
                  <a:latin typeface="Arial" panose="020B0604020202020204" pitchFamily="34" charset="0"/>
                  <a:cs typeface="Arial" panose="020B0604020202020204" pitchFamily="34" charset="0"/>
                </a:rPr>
                <a:t> </a:t>
              </a:r>
              <a:r>
                <a:rPr lang="de-DE" altLang="de-DE" dirty="0" err="1">
                  <a:solidFill>
                    <a:srgbClr val="0000FF"/>
                  </a:solidFill>
                  <a:latin typeface="Arial" panose="020B0604020202020204" pitchFamily="34" charset="0"/>
                  <a:cs typeface="Arial" panose="020B0604020202020204" pitchFamily="34" charset="0"/>
                </a:rPr>
                <a:t>for</a:t>
              </a:r>
              <a:r>
                <a:rPr lang="de-DE" altLang="de-DE" dirty="0">
                  <a:solidFill>
                    <a:srgbClr val="0000FF"/>
                  </a:solidFill>
                  <a:latin typeface="Arial" panose="020B0604020202020204" pitchFamily="34" charset="0"/>
                  <a:cs typeface="Arial" panose="020B0604020202020204" pitchFamily="34" charset="0"/>
                </a:rPr>
                <a:t> G </a:t>
              </a:r>
              <a:r>
                <a:rPr lang="de-DE" altLang="de-DE" dirty="0" err="1">
                  <a:solidFill>
                    <a:srgbClr val="0000FF"/>
                  </a:solidFill>
                  <a:latin typeface="Arial" panose="020B0604020202020204" pitchFamily="34" charset="0"/>
                  <a:cs typeface="Arial" panose="020B0604020202020204" pitchFamily="34" charset="0"/>
                </a:rPr>
                <a:t>data</a:t>
              </a:r>
              <a:r>
                <a:rPr lang="de-DE" altLang="de-DE" dirty="0">
                  <a:latin typeface="Arial" panose="020B0604020202020204" pitchFamily="34" charset="0"/>
                  <a:cs typeface="Arial" panose="020B0604020202020204" pitchFamily="34" charset="0"/>
                </a:rPr>
                <a:t>.</a:t>
              </a:r>
            </a:p>
          </p:txBody>
        </p:sp>
        <p:grpSp>
          <p:nvGrpSpPr>
            <p:cNvPr id="20" name="Group 19"/>
            <p:cNvGrpSpPr/>
            <p:nvPr/>
          </p:nvGrpSpPr>
          <p:grpSpPr>
            <a:xfrm>
              <a:off x="1645920" y="4539996"/>
              <a:ext cx="6236208" cy="314230"/>
              <a:chOff x="1645920" y="4539996"/>
              <a:chExt cx="6236208" cy="314230"/>
            </a:xfrm>
          </p:grpSpPr>
          <p:sp>
            <p:nvSpPr>
              <p:cNvPr id="11" name="Rectangle 10"/>
              <p:cNvSpPr/>
              <p:nvPr/>
            </p:nvSpPr>
            <p:spPr>
              <a:xfrm>
                <a:off x="1645920" y="4539996"/>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2618994" y="4559299"/>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3600450" y="4559808"/>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4553712" y="4559808"/>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5536692" y="4576698"/>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6499860" y="4539996"/>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7461504" y="4589050"/>
                <a:ext cx="420624" cy="265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2" name="Rectangle 21"/>
          <p:cNvSpPr/>
          <p:nvPr/>
        </p:nvSpPr>
        <p:spPr>
          <a:xfrm>
            <a:off x="1308274" y="447792"/>
            <a:ext cx="4392000" cy="43920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Connector 23"/>
          <p:cNvCxnSpPr/>
          <p:nvPr/>
        </p:nvCxnSpPr>
        <p:spPr>
          <a:xfrm flipV="1">
            <a:off x="1308274" y="447792"/>
            <a:ext cx="4392000" cy="4392000"/>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45288" y="6298684"/>
            <a:ext cx="526753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de-DE" dirty="0" err="1">
                <a:latin typeface="Arial" panose="020B0604020202020204" pitchFamily="34" charset="0"/>
                <a:cs typeface="Arial" panose="020B0604020202020204" pitchFamily="34" charset="0"/>
              </a:rPr>
              <a:t>Improved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version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of</a:t>
            </a:r>
            <a:r>
              <a:rPr lang="de-DE" dirty="0">
                <a:latin typeface="Arial" panose="020B0604020202020204" pitchFamily="34" charset="0"/>
                <a:cs typeface="Arial" panose="020B0604020202020204" pitchFamily="34" charset="0"/>
              </a:rPr>
              <a:t> Table 1 in </a:t>
            </a:r>
            <a:r>
              <a:rPr lang="de-DE" dirty="0" err="1">
                <a:latin typeface="Arial" panose="020B0604020202020204" pitchFamily="34" charset="0"/>
                <a:cs typeface="Arial" panose="020B0604020202020204" pitchFamily="34" charset="0"/>
              </a:rPr>
              <a:t>Buckler</a:t>
            </a:r>
            <a:r>
              <a:rPr lang="de-DE" dirty="0">
                <a:latin typeface="Arial" panose="020B0604020202020204" pitchFamily="34" charset="0"/>
                <a:cs typeface="Arial" panose="020B0604020202020204" pitchFamily="34" charset="0"/>
              </a:rPr>
              <a:t> et al., 2009</a:t>
            </a:r>
            <a:endParaRPr lang="en-GB" dirty="0">
              <a:latin typeface="Arial" panose="020B0604020202020204" pitchFamily="34" charset="0"/>
              <a:cs typeface="Arial" panose="020B0604020202020204" pitchFamily="34" charset="0"/>
            </a:endParaRPr>
          </a:p>
        </p:txBody>
      </p:sp>
      <p:sp>
        <p:nvSpPr>
          <p:cNvPr id="26" name="TextBox 25"/>
          <p:cNvSpPr txBox="1"/>
          <p:nvPr/>
        </p:nvSpPr>
        <p:spPr>
          <a:xfrm>
            <a:off x="6218767" y="188118"/>
            <a:ext cx="5860457" cy="190052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sz="2350" dirty="0">
                <a:latin typeface="Arial" panose="020B0604020202020204" pitchFamily="34" charset="0"/>
                <a:cs typeface="Arial" panose="020B0604020202020204" pitchFamily="34" charset="0"/>
              </a:rPr>
              <a:t>Outstanding: </a:t>
            </a:r>
            <a:r>
              <a:rPr lang="de-DE" sz="235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87%</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of</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the</a:t>
            </a:r>
            <a:r>
              <a:rPr lang="de-DE" sz="2350" dirty="0">
                <a:latin typeface="Arial" panose="020B0604020202020204" pitchFamily="34" charset="0"/>
                <a:cs typeface="Arial" panose="020B0604020202020204" pitchFamily="34" charset="0"/>
              </a:rPr>
              <a:t> </a:t>
            </a:r>
            <a:r>
              <a:rPr lang="el-GR" sz="2350" dirty="0">
                <a:latin typeface="Arial" panose="020B0604020202020204" pitchFamily="34" charset="0"/>
                <a:cs typeface="Arial" panose="020B0604020202020204" pitchFamily="34" charset="0"/>
              </a:rPr>
              <a:t>σ</a:t>
            </a:r>
            <a:r>
              <a:rPr lang="de-DE" sz="2350" dirty="0">
                <a:latin typeface="Arial" panose="020B0604020202020204" pitchFamily="34" charset="0"/>
                <a:cs typeface="Arial" panose="020B0604020202020204" pitchFamily="34" charset="0"/>
              </a:rPr>
              <a:t>²</a:t>
            </a:r>
            <a:r>
              <a:rPr lang="de-DE" sz="2350" baseline="-25000" dirty="0">
                <a:latin typeface="Arial" panose="020B0604020202020204" pitchFamily="34" charset="0"/>
                <a:cs typeface="Arial" panose="020B0604020202020204" pitchFamily="34" charset="0"/>
              </a:rPr>
              <a:t>P </a:t>
            </a:r>
            <a:r>
              <a:rPr lang="de-DE" sz="2350" dirty="0" err="1">
                <a:latin typeface="Arial" panose="020B0604020202020204" pitchFamily="34" charset="0"/>
                <a:cs typeface="Arial" panose="020B0604020202020204" pitchFamily="34" charset="0"/>
              </a:rPr>
              <a:t>of</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agronomic</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trait</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explained</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by</a:t>
            </a:r>
            <a:r>
              <a:rPr lang="de-DE" sz="2350" dirty="0">
                <a:latin typeface="Arial" panose="020B0604020202020204" pitchFamily="34" charset="0"/>
                <a:cs typeface="Arial" panose="020B0604020202020204" pitchFamily="34" charset="0"/>
              </a:rPr>
              <a:t> Marker Score </a:t>
            </a:r>
            <a:r>
              <a:rPr lang="de-DE" sz="2350" dirty="0" err="1">
                <a:latin typeface="Arial" panose="020B0604020202020204" pitchFamily="34" charset="0"/>
                <a:cs typeface="Arial" panose="020B0604020202020204" pitchFamily="34" charset="0"/>
              </a:rPr>
              <a:t>built</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from</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effects</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of</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significant</a:t>
            </a:r>
            <a:r>
              <a:rPr lang="de-DE" sz="2350" dirty="0">
                <a:latin typeface="Arial" panose="020B0604020202020204" pitchFamily="34" charset="0"/>
                <a:cs typeface="Arial" panose="020B0604020202020204" pitchFamily="34" charset="0"/>
              </a:rPr>
              <a:t> QTL! </a:t>
            </a:r>
            <a:r>
              <a:rPr lang="de-DE" sz="2350" dirty="0" err="1">
                <a:latin typeface="Arial" panose="020B0604020202020204" pitchFamily="34" charset="0"/>
                <a:cs typeface="Arial" panose="020B0604020202020204" pitchFamily="34" charset="0"/>
              </a:rPr>
              <a:t>Mind</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They</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field</a:t>
            </a:r>
            <a:r>
              <a:rPr lang="de-DE" sz="2350" dirty="0">
                <a:latin typeface="Arial" panose="020B0604020202020204" pitchFamily="34" charset="0"/>
                <a:cs typeface="Arial" panose="020B0604020202020204" pitchFamily="34" charset="0"/>
              </a:rPr>
              <a:t>- </a:t>
            </a:r>
            <a:r>
              <a:rPr lang="de-DE" sz="2350" dirty="0" err="1">
                <a:latin typeface="Arial" panose="020B0604020202020204" pitchFamily="34" charset="0"/>
                <a:cs typeface="Arial" panose="020B0604020202020204" pitchFamily="34" charset="0"/>
              </a:rPr>
              <a:t>evaluated</a:t>
            </a:r>
            <a:r>
              <a:rPr lang="de-DE" sz="2350" dirty="0">
                <a:latin typeface="Arial" panose="020B0604020202020204" pitchFamily="34" charset="0"/>
                <a:cs typeface="Arial" panose="020B0604020202020204" pitchFamily="34" charset="0"/>
              </a:rPr>
              <a:t> 5000 </a:t>
            </a:r>
            <a:r>
              <a:rPr lang="de-DE" sz="2350" dirty="0" err="1">
                <a:latin typeface="Arial" panose="020B0604020202020204" pitchFamily="34" charset="0"/>
                <a:cs typeface="Arial" panose="020B0604020202020204" pitchFamily="34" charset="0"/>
              </a:rPr>
              <a:t>maize</a:t>
            </a:r>
            <a:r>
              <a:rPr lang="de-DE" sz="2350" dirty="0">
                <a:latin typeface="Arial" panose="020B0604020202020204" pitchFamily="34" charset="0"/>
                <a:cs typeface="Arial" panose="020B0604020202020204" pitchFamily="34" charset="0"/>
              </a:rPr>
              <a:t> inbreds </a:t>
            </a:r>
            <a:r>
              <a:rPr lang="de-DE" sz="2350" dirty="0" err="1">
                <a:latin typeface="Arial" panose="020B0604020202020204" pitchFamily="34" charset="0"/>
                <a:cs typeface="Arial" panose="020B0604020202020204" pitchFamily="34" charset="0"/>
              </a:rPr>
              <a:t>across</a:t>
            </a:r>
            <a:r>
              <a:rPr lang="de-DE" sz="2350" dirty="0">
                <a:latin typeface="Arial" panose="020B0604020202020204" pitchFamily="34" charset="0"/>
                <a:cs typeface="Arial" panose="020B0604020202020204" pitchFamily="34" charset="0"/>
              </a:rPr>
              <a:t> 8 </a:t>
            </a:r>
            <a:r>
              <a:rPr lang="de-DE" sz="2350" dirty="0" err="1">
                <a:latin typeface="Arial" panose="020B0604020202020204" pitchFamily="34" charset="0"/>
                <a:cs typeface="Arial" panose="020B0604020202020204" pitchFamily="34" charset="0"/>
              </a:rPr>
              <a:t>environments</a:t>
            </a:r>
            <a:r>
              <a:rPr lang="de-DE" sz="2350" dirty="0">
                <a:latin typeface="Arial" panose="020B0604020202020204" pitchFamily="34" charset="0"/>
                <a:cs typeface="Arial" panose="020B0604020202020204" pitchFamily="34" charset="0"/>
              </a:rPr>
              <a:t>; h²=0.94 </a:t>
            </a:r>
            <a:r>
              <a:rPr lang="de-DE" sz="2350" dirty="0" err="1">
                <a:latin typeface="Arial" panose="020B0604020202020204" pitchFamily="34" charset="0"/>
                <a:cs typeface="Arial" panose="020B0604020202020204" pitchFamily="34" charset="0"/>
              </a:rPr>
              <a:t>achieved</a:t>
            </a:r>
            <a:r>
              <a:rPr lang="de-DE" sz="2350" dirty="0">
                <a:latin typeface="Arial" panose="020B0604020202020204" pitchFamily="34" charset="0"/>
                <a:cs typeface="Arial" panose="020B0604020202020204" pitchFamily="34" charset="0"/>
              </a:rPr>
              <a:t>. </a:t>
            </a:r>
            <a:endParaRPr lang="en-GB" sz="2350" dirty="0">
              <a:latin typeface="Arial" panose="020B0604020202020204" pitchFamily="34" charset="0"/>
              <a:cs typeface="Arial" panose="020B0604020202020204" pitchFamily="34" charset="0"/>
            </a:endParaRPr>
          </a:p>
        </p:txBody>
      </p:sp>
      <p:sp>
        <p:nvSpPr>
          <p:cNvPr id="3" name="TextBox 2"/>
          <p:cNvSpPr txBox="1"/>
          <p:nvPr/>
        </p:nvSpPr>
        <p:spPr>
          <a:xfrm>
            <a:off x="6255565" y="2232842"/>
            <a:ext cx="5823659" cy="443198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latin typeface="Arial" panose="020B0604020202020204" pitchFamily="34" charset="0"/>
                <a:cs typeface="Arial" panose="020B0604020202020204" pitchFamily="34" charset="0"/>
              </a:rPr>
              <a:t>Regression b=1.12; </a:t>
            </a:r>
            <a:r>
              <a:rPr lang="de-DE" dirty="0" err="1">
                <a:latin typeface="Arial" panose="020B0604020202020204" pitchFamily="34" charset="0"/>
                <a:cs typeface="Arial" panose="020B0604020202020204" pitchFamily="34" charset="0"/>
              </a:rPr>
              <a:t>my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expectation</a:t>
            </a:r>
            <a:r>
              <a:rPr lang="de-DE" dirty="0">
                <a:latin typeface="Arial" panose="020B0604020202020204" pitchFamily="34" charset="0"/>
                <a:cs typeface="Arial" panose="020B0604020202020204" pitchFamily="34" charset="0"/>
              </a:rPr>
              <a:t> was b=1.00. </a:t>
            </a:r>
            <a:r>
              <a:rPr lang="de-DE" dirty="0" err="1">
                <a:latin typeface="Arial" panose="020B0604020202020204" pitchFamily="34" charset="0"/>
                <a:cs typeface="Arial" panose="020B0604020202020204" pitchFamily="34" charset="0"/>
              </a:rPr>
              <a:t>Mind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h²=0.94, </a:t>
            </a:r>
            <a:r>
              <a:rPr lang="de-DE" dirty="0">
                <a:solidFill>
                  <a:srgbClr val="0000FF"/>
                </a:solidFill>
                <a:latin typeface="Arial" panose="020B0604020202020204" pitchFamily="34" charset="0"/>
                <a:cs typeface="Arial" panose="020B0604020202020204" pitchFamily="34" charset="0"/>
              </a:rPr>
              <a:t>P </a:t>
            </a:r>
            <a:r>
              <a:rPr lang="de-DE" dirty="0" err="1">
                <a:solidFill>
                  <a:srgbClr val="0000FF"/>
                </a:solidFill>
                <a:latin typeface="Arial" panose="020B0604020202020204" pitchFamily="34" charset="0"/>
                <a:cs typeface="Arial" panose="020B0604020202020204" pitchFamily="34" charset="0"/>
              </a:rPr>
              <a:t>data</a:t>
            </a:r>
            <a:r>
              <a:rPr lang="de-DE" dirty="0">
                <a:solidFill>
                  <a:srgbClr val="0000FF"/>
                </a:solidFill>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well</a:t>
            </a:r>
            <a:r>
              <a:rPr lang="de-DE" dirty="0">
                <a:latin typeface="Arial" panose="020B0604020202020204" pitchFamily="34" charset="0"/>
                <a:cs typeface="Arial" panose="020B0604020202020204" pitchFamily="34" charset="0"/>
              </a:rPr>
              <a:t> </a:t>
            </a:r>
            <a:r>
              <a:rPr lang="de-DE" dirty="0" err="1">
                <a:solidFill>
                  <a:srgbClr val="0000FF"/>
                </a:solidFill>
                <a:latin typeface="Arial" panose="020B0604020202020204" pitchFamily="34" charset="0"/>
                <a:cs typeface="Arial" panose="020B0604020202020204" pitchFamily="34" charset="0"/>
              </a:rPr>
              <a:t>approximate</a:t>
            </a:r>
            <a:r>
              <a:rPr lang="de-DE" dirty="0">
                <a:solidFill>
                  <a:srgbClr val="0000FF"/>
                </a:solidFill>
                <a:latin typeface="Arial" panose="020B0604020202020204" pitchFamily="34" charset="0"/>
                <a:cs typeface="Arial" panose="020B0604020202020204" pitchFamily="34" charset="0"/>
              </a:rPr>
              <a:t> G </a:t>
            </a:r>
            <a:r>
              <a:rPr lang="de-DE" dirty="0" err="1">
                <a:solidFill>
                  <a:srgbClr val="0000FF"/>
                </a:solidFill>
                <a:latin typeface="Arial" panose="020B0604020202020204" pitchFamily="34" charset="0"/>
                <a:cs typeface="Arial" panose="020B0604020202020204" pitchFamily="34" charset="0"/>
              </a:rPr>
              <a:t>data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hence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regression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is</a:t>
            </a:r>
            <a:r>
              <a:rPr lang="de-DE" dirty="0">
                <a:latin typeface="Arial" panose="020B0604020202020204" pitchFamily="34" charset="0"/>
                <a:cs typeface="Arial" panose="020B0604020202020204" pitchFamily="34" charset="0"/>
              </a:rPr>
              <a:t> ~ G on Marker Score (</a:t>
            </a:r>
            <a:r>
              <a:rPr lang="de-D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MS</a:t>
            </a:r>
            <a:r>
              <a:rPr lang="de-DE" dirty="0">
                <a:latin typeface="Arial" panose="020B0604020202020204" pitchFamily="34" charset="0"/>
                <a:cs typeface="Arial" panose="020B0604020202020204" pitchFamily="34" charset="0"/>
              </a:rPr>
              <a:t>). The </a:t>
            </a:r>
            <a:r>
              <a:rPr lang="de-DE" dirty="0" err="1">
                <a:latin typeface="Arial" panose="020B0604020202020204" pitchFamily="34" charset="0"/>
                <a:cs typeface="Arial" panose="020B0604020202020204" pitchFamily="34" charset="0"/>
              </a:rPr>
              <a:t>effects</a:t>
            </a:r>
            <a:r>
              <a:rPr lang="de-DE" dirty="0">
                <a:latin typeface="Arial" panose="020B0604020202020204" pitchFamily="34" charset="0"/>
                <a:cs typeface="Arial" panose="020B0604020202020204" pitchFamily="34" charset="0"/>
              </a:rPr>
              <a:t> in G </a:t>
            </a:r>
            <a:r>
              <a:rPr lang="de-DE" dirty="0" err="1">
                <a:latin typeface="Arial" panose="020B0604020202020204" pitchFamily="34" charset="0"/>
                <a:cs typeface="Arial" panose="020B0604020202020204" pitchFamily="34" charset="0"/>
              </a:rPr>
              <a:t>which</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are</a:t>
            </a:r>
            <a:r>
              <a:rPr lang="de-DE" dirty="0">
                <a:latin typeface="Arial" panose="020B0604020202020204" pitchFamily="34" charset="0"/>
                <a:cs typeface="Arial" panose="020B0604020202020204" pitchFamily="34" charset="0"/>
              </a:rPr>
              <a:t> not ‚</a:t>
            </a:r>
            <a:r>
              <a:rPr lang="de-DE" dirty="0" err="1">
                <a:latin typeface="Arial" panose="020B0604020202020204" pitchFamily="34" charset="0"/>
                <a:cs typeface="Arial" panose="020B0604020202020204" pitchFamily="34" charset="0"/>
              </a:rPr>
              <a:t>explained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by</a:t>
            </a:r>
            <a:r>
              <a:rPr lang="de-DE" dirty="0">
                <a:latin typeface="Arial" panose="020B0604020202020204" pitchFamily="34" charset="0"/>
                <a:cs typeface="Arial" panose="020B0604020202020204" pitchFamily="34" charset="0"/>
              </a:rPr>
              <a:t> </a:t>
            </a:r>
            <a:r>
              <a:rPr lang="de-D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are</a:t>
            </a:r>
            <a:r>
              <a:rPr lang="de-DE" dirty="0">
                <a:latin typeface="Arial" panose="020B0604020202020204" pitchFamily="34" charset="0"/>
                <a:cs typeface="Arial" panose="020B0604020202020204" pitchFamily="34" charset="0"/>
              </a:rPr>
              <a:t> not </a:t>
            </a:r>
            <a:r>
              <a:rPr lang="de-DE" dirty="0" err="1">
                <a:latin typeface="Arial" panose="020B0604020202020204" pitchFamily="34" charset="0"/>
                <a:cs typeface="Arial" panose="020B0604020202020204" pitchFamily="34" charset="0"/>
              </a:rPr>
              <a:t>increasing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decreasing</a:t>
            </a:r>
            <a:r>
              <a:rPr lang="de-DE" dirty="0">
                <a:latin typeface="Arial" panose="020B0604020202020204" pitchFamily="34" charset="0"/>
                <a:cs typeface="Arial" panose="020B0604020202020204" pitchFamily="34" charset="0"/>
              </a:rPr>
              <a:t> b</a:t>
            </a:r>
            <a:r>
              <a:rPr lang="de-DE" baseline="-25000" dirty="0">
                <a:latin typeface="Arial" panose="020B0604020202020204" pitchFamily="34" charset="0"/>
                <a:cs typeface="Arial" panose="020B0604020202020204" pitchFamily="34" charset="0"/>
              </a:rPr>
              <a:t>G.MS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because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assume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that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geno-types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low</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high </a:t>
            </a:r>
            <a:r>
              <a:rPr lang="de-D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share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same </a:t>
            </a:r>
            <a:r>
              <a:rPr lang="de-DE" dirty="0" err="1">
                <a:latin typeface="Arial" panose="020B0604020202020204" pitchFamily="34" charset="0"/>
                <a:cs typeface="Arial" panose="020B0604020202020204" pitchFamily="34" charset="0"/>
              </a:rPr>
              <a:t>genetic</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background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hence</a:t>
            </a:r>
            <a:r>
              <a:rPr lang="de-DE" dirty="0">
                <a:latin typeface="Arial" panose="020B0604020202020204" pitchFamily="34" charset="0"/>
                <a:cs typeface="Arial" panose="020B0604020202020204" pitchFamily="34" charset="0"/>
              </a:rPr>
              <a:t> same sample of </a:t>
            </a:r>
            <a:r>
              <a:rPr lang="de-DE" dirty="0" err="1">
                <a:latin typeface="Arial" panose="020B0604020202020204" pitchFamily="34" charset="0"/>
                <a:cs typeface="Arial" panose="020B0604020202020204" pitchFamily="34" charset="0"/>
              </a:rPr>
              <a:t>undetected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un-noticed</a:t>
            </a:r>
            <a:r>
              <a:rPr lang="de-DE" dirty="0">
                <a:latin typeface="Arial" panose="020B0604020202020204" pitchFamily="34" charset="0"/>
                <a:cs typeface="Arial" panose="020B0604020202020204" pitchFamily="34" charset="0"/>
              </a:rPr>
              <a:t> QTL-alleles. </a:t>
            </a:r>
            <a:r>
              <a:rPr lang="de-DE" dirty="0" err="1">
                <a:latin typeface="Arial" panose="020B0604020202020204" pitchFamily="34" charset="0"/>
                <a:cs typeface="Arial" panose="020B0604020202020204" pitchFamily="34" charset="0"/>
              </a:rPr>
              <a:t>Again</a:t>
            </a:r>
            <a:r>
              <a:rPr lang="de-DE" dirty="0">
                <a:latin typeface="Arial" panose="020B0604020202020204" pitchFamily="34" charset="0"/>
                <a:cs typeface="Arial" panose="020B0604020202020204" pitchFamily="34" charset="0"/>
              </a:rPr>
              <a:t>: The high (</a:t>
            </a:r>
            <a:r>
              <a:rPr lang="de-DE" dirty="0" err="1">
                <a:latin typeface="Arial" panose="020B0604020202020204" pitchFamily="34" charset="0"/>
                <a:cs typeface="Arial" panose="020B0604020202020204" pitchFamily="34" charset="0"/>
              </a:rPr>
              <a:t>or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low</a:t>
            </a:r>
            <a:r>
              <a:rPr lang="de-DE" dirty="0">
                <a:latin typeface="Arial" panose="020B0604020202020204" pitchFamily="34" charset="0"/>
                <a:cs typeface="Arial" panose="020B0604020202020204" pitchFamily="34" charset="0"/>
              </a:rPr>
              <a:t>) </a:t>
            </a:r>
            <a:r>
              <a:rPr lang="de-D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types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are</a:t>
            </a:r>
            <a:r>
              <a:rPr lang="de-DE" dirty="0">
                <a:latin typeface="Arial" panose="020B0604020202020204" pitchFamily="34" charset="0"/>
                <a:cs typeface="Arial" panose="020B0604020202020204" pitchFamily="34" charset="0"/>
              </a:rPr>
              <a:t> not </a:t>
            </a:r>
            <a:r>
              <a:rPr lang="de-DE" dirty="0" err="1">
                <a:latin typeface="Arial" panose="020B0604020202020204" pitchFamily="34" charset="0"/>
                <a:cs typeface="Arial" panose="020B0604020202020204" pitchFamily="34" charset="0"/>
              </a:rPr>
              <a:t>systematically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biased</a:t>
            </a:r>
            <a:r>
              <a:rPr lang="de-DE" dirty="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p>
            <a:endParaRPr lang="de-DE" sz="1200" dirty="0">
              <a:solidFill>
                <a:schemeClr val="tx1">
                  <a:lumMod val="50000"/>
                  <a:lumOff val="50000"/>
                </a:schemeClr>
              </a:solidFill>
              <a:latin typeface="Arial" panose="020B0604020202020204" pitchFamily="34" charset="0"/>
              <a:cs typeface="Arial" panose="020B0604020202020204" pitchFamily="34" charset="0"/>
            </a:endParaRPr>
          </a:p>
          <a:p>
            <a:r>
              <a:rPr lang="de-DE" dirty="0">
                <a:solidFill>
                  <a:srgbClr val="2A5400"/>
                </a:solidFill>
                <a:latin typeface="Arial" panose="020B0604020202020204" pitchFamily="34" charset="0"/>
                <a:cs typeface="Arial" panose="020B0604020202020204" pitchFamily="34" charset="0"/>
              </a:rPr>
              <a:t>This </a:t>
            </a:r>
            <a:r>
              <a:rPr lang="de-DE" dirty="0" err="1">
                <a:solidFill>
                  <a:srgbClr val="2A5400"/>
                </a:solidFill>
                <a:latin typeface="Arial" panose="020B0604020202020204" pitchFamily="34" charset="0"/>
                <a:cs typeface="Arial" panose="020B0604020202020204" pitchFamily="34" charset="0"/>
              </a:rPr>
              <a:t>is</a:t>
            </a:r>
            <a:r>
              <a:rPr lang="de-DE" dirty="0">
                <a:solidFill>
                  <a:srgbClr val="2A5400"/>
                </a:solidFill>
                <a:latin typeface="Arial" panose="020B0604020202020204" pitchFamily="34" charset="0"/>
                <a:cs typeface="Arial" panose="020B0604020202020204" pitchFamily="34" charset="0"/>
              </a:rPr>
              <a:t> different </a:t>
            </a:r>
            <a:r>
              <a:rPr lang="de-DE" dirty="0" err="1">
                <a:solidFill>
                  <a:srgbClr val="2A5400"/>
                </a:solidFill>
                <a:latin typeface="Arial" panose="020B0604020202020204" pitchFamily="34" charset="0"/>
                <a:cs typeface="Arial" panose="020B0604020202020204" pitchFamily="34" charset="0"/>
              </a:rPr>
              <a:t>for</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the</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regression</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of</a:t>
            </a:r>
            <a:r>
              <a:rPr lang="de-DE" dirty="0">
                <a:solidFill>
                  <a:srgbClr val="2A5400"/>
                </a:solidFill>
                <a:latin typeface="Arial" panose="020B0604020202020204" pitchFamily="34" charset="0"/>
                <a:cs typeface="Arial" panose="020B0604020202020204" pitchFamily="34" charset="0"/>
              </a:rPr>
              <a:t> </a:t>
            </a:r>
            <a:r>
              <a:rPr lang="de-DE" dirty="0">
                <a:solidFill>
                  <a:srgbClr val="0000FF"/>
                </a:solidFill>
                <a:latin typeface="Arial" panose="020B0604020202020204" pitchFamily="34" charset="0"/>
                <a:cs typeface="Arial" panose="020B0604020202020204" pitchFamily="34" charset="0"/>
              </a:rPr>
              <a:t>G</a:t>
            </a:r>
            <a:r>
              <a:rPr lang="de-DE" dirty="0">
                <a:solidFill>
                  <a:srgbClr val="2A5400"/>
                </a:solidFill>
                <a:latin typeface="Arial" panose="020B0604020202020204" pitchFamily="34" charset="0"/>
                <a:cs typeface="Arial" panose="020B0604020202020204" pitchFamily="34" charset="0"/>
              </a:rPr>
              <a:t> on P. Very high P </a:t>
            </a:r>
            <a:r>
              <a:rPr lang="de-DE" dirty="0" err="1">
                <a:solidFill>
                  <a:srgbClr val="2A5400"/>
                </a:solidFill>
                <a:latin typeface="Arial" panose="020B0604020202020204" pitchFamily="34" charset="0"/>
                <a:cs typeface="Arial" panose="020B0604020202020204" pitchFamily="34" charset="0"/>
              </a:rPr>
              <a:t>values</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are</a:t>
            </a:r>
            <a:r>
              <a:rPr lang="de-DE" dirty="0">
                <a:solidFill>
                  <a:srgbClr val="2A5400"/>
                </a:solidFill>
                <a:latin typeface="Arial" panose="020B0604020202020204" pitchFamily="34" charset="0"/>
                <a:cs typeface="Arial" panose="020B0604020202020204" pitchFamily="34" charset="0"/>
              </a:rPr>
              <a:t> </a:t>
            </a:r>
            <a:r>
              <a:rPr lang="de-DE" dirty="0" err="1">
                <a:solidFill>
                  <a:srgbClr val="C00000"/>
                </a:solidFill>
                <a:latin typeface="Arial" panose="020B0604020202020204" pitchFamily="34" charset="0"/>
                <a:cs typeface="Arial" panose="020B0604020202020204" pitchFamily="34" charset="0"/>
              </a:rPr>
              <a:t>very</a:t>
            </a:r>
            <a:r>
              <a:rPr lang="de-DE" dirty="0">
                <a:solidFill>
                  <a:srgbClr val="C00000"/>
                </a:solidFill>
                <a:latin typeface="Arial" panose="020B0604020202020204" pitchFamily="34" charset="0"/>
                <a:cs typeface="Arial" panose="020B0604020202020204" pitchFamily="34" charset="0"/>
              </a:rPr>
              <a:t> </a:t>
            </a:r>
            <a:r>
              <a:rPr lang="de-DE" dirty="0" err="1">
                <a:solidFill>
                  <a:srgbClr val="C00000"/>
                </a:solidFill>
                <a:latin typeface="Arial" panose="020B0604020202020204" pitchFamily="34" charset="0"/>
                <a:cs typeface="Arial" panose="020B0604020202020204" pitchFamily="34" charset="0"/>
              </a:rPr>
              <a:t>probably</a:t>
            </a:r>
            <a:r>
              <a:rPr lang="de-DE" dirty="0">
                <a:solidFill>
                  <a:srgbClr val="C000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biased</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upwards</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containing</a:t>
            </a:r>
            <a:r>
              <a:rPr lang="de-DE" dirty="0">
                <a:solidFill>
                  <a:srgbClr val="2A5400"/>
                </a:solidFill>
                <a:latin typeface="Arial" panose="020B0604020202020204" pitchFamily="34" charset="0"/>
                <a:cs typeface="Arial" panose="020B0604020202020204" pitchFamily="34" charset="0"/>
              </a:rPr>
              <a:t> </a:t>
            </a:r>
            <a:r>
              <a:rPr lang="de-D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positive</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GxE</a:t>
            </a:r>
            <a:r>
              <a:rPr lang="de-DE" dirty="0">
                <a:solidFill>
                  <a:srgbClr val="2A5400"/>
                </a:solidFill>
                <a:latin typeface="Arial" panose="020B0604020202020204" pitchFamily="34" charset="0"/>
                <a:cs typeface="Arial" panose="020B0604020202020204" pitchFamily="34" charset="0"/>
              </a:rPr>
              <a:t> (and </a:t>
            </a:r>
            <a:r>
              <a:rPr lang="de-DE" dirty="0" err="1">
                <a:solidFill>
                  <a:srgbClr val="2A5400"/>
                </a:solidFill>
                <a:latin typeface="Arial" panose="020B0604020202020204" pitchFamily="34" charset="0"/>
                <a:cs typeface="Arial" panose="020B0604020202020204" pitchFamily="34" charset="0"/>
              </a:rPr>
              <a:t>error</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effects</a:t>
            </a:r>
            <a:r>
              <a:rPr lang="de-DE" dirty="0">
                <a:solidFill>
                  <a:srgbClr val="2A5400"/>
                </a:solidFill>
                <a:latin typeface="Arial" panose="020B0604020202020204" pitchFamily="34" charset="0"/>
                <a:cs typeface="Arial" panose="020B0604020202020204" pitchFamily="34" charset="0"/>
              </a:rPr>
              <a:t> ► </a:t>
            </a:r>
            <a:r>
              <a:rPr lang="de-DE" dirty="0" err="1">
                <a:solidFill>
                  <a:srgbClr val="2A5400"/>
                </a:solidFill>
                <a:latin typeface="Arial" panose="020B0604020202020204" pitchFamily="34" charset="0"/>
                <a:cs typeface="Arial" panose="020B0604020202020204" pitchFamily="34" charset="0"/>
              </a:rPr>
              <a:t>Why</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should</a:t>
            </a:r>
            <a:r>
              <a:rPr lang="de-DE" dirty="0">
                <a:solidFill>
                  <a:srgbClr val="2A5400"/>
                </a:solidFill>
                <a:latin typeface="Arial" panose="020B0604020202020204" pitchFamily="34" charset="0"/>
                <a:cs typeface="Arial" panose="020B0604020202020204" pitchFamily="34" charset="0"/>
              </a:rPr>
              <a:t> a high P not </a:t>
            </a:r>
            <a:r>
              <a:rPr lang="de-DE" dirty="0" err="1">
                <a:solidFill>
                  <a:srgbClr val="2A5400"/>
                </a:solidFill>
                <a:latin typeface="Arial" panose="020B0604020202020204" pitchFamily="34" charset="0"/>
                <a:cs typeface="Arial" panose="020B0604020202020204" pitchFamily="34" charset="0"/>
              </a:rPr>
              <a:t>be</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made</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from</a:t>
            </a:r>
            <a:r>
              <a:rPr lang="de-DE" dirty="0">
                <a:solidFill>
                  <a:srgbClr val="2A5400"/>
                </a:solidFill>
                <a:latin typeface="Arial" panose="020B0604020202020204" pitchFamily="34" charset="0"/>
                <a:cs typeface="Arial" panose="020B0604020202020204" pitchFamily="34" charset="0"/>
              </a:rPr>
              <a:t> an </a:t>
            </a:r>
            <a:r>
              <a:rPr lang="de-DE" dirty="0" err="1">
                <a:solidFill>
                  <a:srgbClr val="2A5400"/>
                </a:solidFill>
                <a:latin typeface="Arial" panose="020B0604020202020204" pitchFamily="34" charset="0"/>
                <a:cs typeface="Arial" panose="020B0604020202020204" pitchFamily="34" charset="0"/>
              </a:rPr>
              <a:t>even-higher</a:t>
            </a:r>
            <a:r>
              <a:rPr lang="de-DE" dirty="0">
                <a:solidFill>
                  <a:srgbClr val="2A5400"/>
                </a:solidFill>
                <a:latin typeface="Arial" panose="020B0604020202020204" pitchFamily="34" charset="0"/>
                <a:cs typeface="Arial" panose="020B0604020202020204" pitchFamily="34" charset="0"/>
              </a:rPr>
              <a:t> G </a:t>
            </a:r>
            <a:r>
              <a:rPr lang="de-DE" dirty="0" err="1">
                <a:solidFill>
                  <a:srgbClr val="2A5400"/>
                </a:solidFill>
                <a:latin typeface="Arial" panose="020B0604020202020204" pitchFamily="34" charset="0"/>
                <a:cs typeface="Arial" panose="020B0604020202020204" pitchFamily="34" charset="0"/>
              </a:rPr>
              <a:t>value</a:t>
            </a:r>
            <a:r>
              <a:rPr lang="de-DE" dirty="0">
                <a:solidFill>
                  <a:srgbClr val="2A5400"/>
                </a:solidFill>
                <a:latin typeface="Arial" panose="020B0604020202020204" pitchFamily="34" charset="0"/>
                <a:cs typeface="Arial" panose="020B0604020202020204" pitchFamily="34" charset="0"/>
              </a:rPr>
              <a:t> plus </a:t>
            </a:r>
            <a:r>
              <a:rPr lang="de-DE"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negtive</a:t>
            </a:r>
            <a:r>
              <a:rPr lang="de-DE" dirty="0">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GxE</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Because</a:t>
            </a:r>
            <a:r>
              <a:rPr lang="de-DE" dirty="0">
                <a:solidFill>
                  <a:srgbClr val="2A5400"/>
                </a:solidFill>
                <a:latin typeface="Arial" panose="020B0604020202020204" pitchFamily="34" charset="0"/>
                <a:cs typeface="Arial" panose="020B0604020202020204" pitchFamily="34" charset="0"/>
              </a:rPr>
              <a:t> such </a:t>
            </a:r>
            <a:r>
              <a:rPr lang="de-DE" dirty="0" err="1">
                <a:solidFill>
                  <a:srgbClr val="2A5400"/>
                </a:solidFill>
                <a:latin typeface="Arial" panose="020B0604020202020204" pitchFamily="34" charset="0"/>
                <a:cs typeface="Arial" panose="020B0604020202020204" pitchFamily="34" charset="0"/>
              </a:rPr>
              <a:t>even</a:t>
            </a:r>
            <a:r>
              <a:rPr lang="de-DE" dirty="0">
                <a:solidFill>
                  <a:srgbClr val="2A5400"/>
                </a:solidFill>
                <a:latin typeface="Arial" panose="020B0604020202020204" pitchFamily="34" charset="0"/>
                <a:cs typeface="Arial" panose="020B0604020202020204" pitchFamily="34" charset="0"/>
              </a:rPr>
              <a:t> </a:t>
            </a:r>
            <a:r>
              <a:rPr lang="de-DE" dirty="0" err="1">
                <a:solidFill>
                  <a:srgbClr val="2A5400"/>
                </a:solidFill>
                <a:latin typeface="Arial" panose="020B0604020202020204" pitchFamily="34" charset="0"/>
                <a:cs typeface="Arial" panose="020B0604020202020204" pitchFamily="34" charset="0"/>
              </a:rPr>
              <a:t>higher</a:t>
            </a:r>
            <a:r>
              <a:rPr lang="de-DE" dirty="0">
                <a:solidFill>
                  <a:srgbClr val="2A5400"/>
                </a:solidFill>
                <a:latin typeface="Arial" panose="020B0604020202020204" pitchFamily="34" charset="0"/>
                <a:cs typeface="Arial" panose="020B0604020202020204" pitchFamily="34" charset="0"/>
              </a:rPr>
              <a:t> G </a:t>
            </a:r>
            <a:r>
              <a:rPr lang="de-DE" dirty="0" err="1">
                <a:solidFill>
                  <a:srgbClr val="2A5400"/>
                </a:solidFill>
                <a:latin typeface="Arial" panose="020B0604020202020204" pitchFamily="34" charset="0"/>
                <a:cs typeface="Arial" panose="020B0604020202020204" pitchFamily="34" charset="0"/>
              </a:rPr>
              <a:t>values</a:t>
            </a:r>
            <a:r>
              <a:rPr lang="de-DE" dirty="0">
                <a:solidFill>
                  <a:srgbClr val="2A5400"/>
                </a:solidFill>
                <a:latin typeface="Arial" panose="020B0604020202020204" pitchFamily="34" charset="0"/>
                <a:cs typeface="Arial" panose="020B0604020202020204" pitchFamily="34" charset="0"/>
              </a:rPr>
              <a:t> </a:t>
            </a:r>
            <a:r>
              <a:rPr lang="de-DE" dirty="0" err="1">
                <a:solidFill>
                  <a:srgbClr val="C00000"/>
                </a:solidFill>
                <a:latin typeface="Arial" panose="020B0604020202020204" pitchFamily="34" charset="0"/>
                <a:cs typeface="Arial" panose="020B0604020202020204" pitchFamily="34" charset="0"/>
              </a:rPr>
              <a:t>are</a:t>
            </a:r>
            <a:r>
              <a:rPr lang="de-DE" dirty="0">
                <a:solidFill>
                  <a:srgbClr val="C00000"/>
                </a:solidFill>
                <a:latin typeface="Arial" panose="020B0604020202020204" pitchFamily="34" charset="0"/>
                <a:cs typeface="Arial" panose="020B0604020202020204" pitchFamily="34" charset="0"/>
              </a:rPr>
              <a:t> rare!</a:t>
            </a:r>
          </a:p>
          <a:p>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you</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like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reasoning</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much</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DE" dirty="0" err="1">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a:t>
            </a:r>
            <a:r>
              <a:rPr lang="de-DE"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 do?</a:t>
            </a:r>
          </a:p>
        </p:txBody>
      </p:sp>
      <p:sp>
        <p:nvSpPr>
          <p:cNvPr id="2" name="Textfeld 5"/>
          <p:cNvSpPr txBox="1"/>
          <p:nvPr/>
        </p:nvSpPr>
        <p:spPr>
          <a:xfrm>
            <a:off x="26634" y="6337663"/>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32</a:t>
            </a:fld>
            <a:endParaRPr lang="en-GB" sz="2400" dirty="0">
              <a:latin typeface="Arial" panose="020B0604020202020204" pitchFamily="34" charset="0"/>
              <a:cs typeface="Arial" panose="020B0604020202020204" pitchFamily="34" charset="0"/>
            </a:endParaRPr>
          </a:p>
        </p:txBody>
      </p:sp>
      <p:sp>
        <p:nvSpPr>
          <p:cNvPr id="4" name="TextBox 3"/>
          <p:cNvSpPr txBox="1"/>
          <p:nvPr/>
        </p:nvSpPr>
        <p:spPr>
          <a:xfrm>
            <a:off x="1346497" y="478687"/>
            <a:ext cx="112173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de-DE" dirty="0">
                <a:latin typeface="Arial" panose="020B0604020202020204" pitchFamily="34" charset="0"/>
                <a:cs typeface="Arial" panose="020B0604020202020204" pitchFamily="34" charset="0"/>
              </a:rPr>
              <a:t>h²=0.94</a:t>
            </a:r>
            <a:endParaRPr lang="en-GB" dirty="0">
              <a:latin typeface="Arial" panose="020B0604020202020204" pitchFamily="34" charset="0"/>
              <a:cs typeface="Arial" panose="020B0604020202020204" pitchFamily="34" charset="0"/>
            </a:endParaRPr>
          </a:p>
        </p:txBody>
      </p:sp>
      <p:sp>
        <p:nvSpPr>
          <p:cNvPr id="6" name="TextBox 5"/>
          <p:cNvSpPr txBox="1"/>
          <p:nvPr/>
        </p:nvSpPr>
        <p:spPr>
          <a:xfrm>
            <a:off x="1472276" y="4490132"/>
            <a:ext cx="616892" cy="369332"/>
          </a:xfrm>
          <a:prstGeom prst="rect">
            <a:avLst/>
          </a:prstGeom>
          <a:noFill/>
        </p:spPr>
        <p:txBody>
          <a:bodyPr wrap="square" rtlCol="0">
            <a:spAutoFit/>
          </a:bodyPr>
          <a:lstStyle/>
          <a:p>
            <a:r>
              <a:rPr lang="de-DE" dirty="0">
                <a:solidFill>
                  <a:srgbClr val="0000FF"/>
                </a:solidFill>
                <a:latin typeface="Arial" panose="020B0604020202020204" pitchFamily="34" charset="0"/>
                <a:cs typeface="Arial" panose="020B0604020202020204" pitchFamily="34" charset="0"/>
              </a:rPr>
              <a:t>45°</a:t>
            </a:r>
            <a:endParaRPr lang="en-GB" dirty="0">
              <a:solidFill>
                <a:srgbClr val="0000FF"/>
              </a:solidFill>
              <a:latin typeface="Arial" panose="020B0604020202020204" pitchFamily="34" charset="0"/>
              <a:cs typeface="Arial" panose="020B0604020202020204" pitchFamily="34" charset="0"/>
            </a:endParaRPr>
          </a:p>
        </p:txBody>
      </p:sp>
      <p:sp>
        <p:nvSpPr>
          <p:cNvPr id="7" name="Pie 6"/>
          <p:cNvSpPr/>
          <p:nvPr/>
        </p:nvSpPr>
        <p:spPr>
          <a:xfrm rot="5400000">
            <a:off x="614658" y="4097800"/>
            <a:ext cx="1463677" cy="1448305"/>
          </a:xfrm>
          <a:prstGeom prst="pie">
            <a:avLst>
              <a:gd name="adj1" fmla="val 13578232"/>
              <a:gd name="adj2" fmla="val 16200000"/>
            </a:avLst>
          </a:prstGeom>
          <a:noFill/>
          <a:ln>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TextBox 11"/>
          <p:cNvSpPr txBox="1"/>
          <p:nvPr/>
        </p:nvSpPr>
        <p:spPr>
          <a:xfrm>
            <a:off x="3465888" y="3073400"/>
            <a:ext cx="1647980" cy="830997"/>
          </a:xfrm>
          <a:prstGeom prst="rect">
            <a:avLst/>
          </a:prstGeom>
          <a:solidFill>
            <a:schemeClr val="bg1"/>
          </a:solidFill>
        </p:spPr>
        <p:txBody>
          <a:bodyPr wrap="square" rtlCol="0">
            <a:spAutoFit/>
          </a:bodyPr>
          <a:lstStyle/>
          <a:p>
            <a:r>
              <a:rPr lang="de-DE" sz="2400" dirty="0">
                <a:latin typeface="Arial" panose="020B0604020202020204" pitchFamily="34" charset="0"/>
                <a:cs typeface="Arial" panose="020B0604020202020204" pitchFamily="34" charset="0"/>
              </a:rPr>
              <a:t>b=1.12</a:t>
            </a:r>
          </a:p>
          <a:p>
            <a:r>
              <a:rPr 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R²=0.87</a:t>
            </a:r>
            <a:endPar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27" name="Straight Arrow Connector 26"/>
          <p:cNvCxnSpPr/>
          <p:nvPr/>
        </p:nvCxnSpPr>
        <p:spPr>
          <a:xfrm flipH="1" flipV="1">
            <a:off x="1282700" y="381000"/>
            <a:ext cx="12700" cy="4449233"/>
          </a:xfrm>
          <a:prstGeom prst="straightConnector1">
            <a:avLst/>
          </a:prstGeom>
          <a:ln w="28575">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1253119" y="4821952"/>
            <a:ext cx="4476912" cy="8358"/>
          </a:xfrm>
          <a:prstGeom prst="straightConnector1">
            <a:avLst/>
          </a:prstGeom>
          <a:ln w="28575">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1845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88647" y="3784991"/>
            <a:ext cx="8424489" cy="1367718"/>
            <a:chOff x="88647" y="3784991"/>
            <a:chExt cx="8424489" cy="1367718"/>
          </a:xfrm>
        </p:grpSpPr>
        <p:sp>
          <p:nvSpPr>
            <p:cNvPr id="10" name="Rectangle 9"/>
            <p:cNvSpPr/>
            <p:nvPr/>
          </p:nvSpPr>
          <p:spPr>
            <a:xfrm>
              <a:off x="88647" y="3784991"/>
              <a:ext cx="8424489" cy="136771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5" name="Object 4"/>
            <p:cNvGraphicFramePr>
              <a:graphicFrameLocks noChangeAspect="1"/>
            </p:cNvGraphicFramePr>
            <p:nvPr>
              <p:extLst>
                <p:ext uri="{D42A27DB-BD31-4B8C-83A1-F6EECF244321}">
                  <p14:modId xmlns:p14="http://schemas.microsoft.com/office/powerpoint/2010/main" val="4284348915"/>
                </p:ext>
              </p:extLst>
            </p:nvPr>
          </p:nvGraphicFramePr>
          <p:xfrm>
            <a:off x="109538" y="3814763"/>
            <a:ext cx="8345487" cy="1290637"/>
          </p:xfrm>
          <a:graphic>
            <a:graphicData uri="http://schemas.openxmlformats.org/presentationml/2006/ole">
              <mc:AlternateContent xmlns:mc="http://schemas.openxmlformats.org/markup-compatibility/2006">
                <mc:Choice xmlns:v="urn:schemas-microsoft-com:vml" Requires="v">
                  <p:oleObj spid="_x0000_s11389" name="Document" r:id="rId3" imgW="5960676" imgH="922865" progId="Word.Document.12">
                    <p:link updateAutomatic="1"/>
                  </p:oleObj>
                </mc:Choice>
                <mc:Fallback>
                  <p:oleObj name="Document" r:id="rId3" imgW="5960676" imgH="922865" progId="Word.Document.12">
                    <p:link updateAutomatic="1"/>
                    <p:pic>
                      <p:nvPicPr>
                        <p:cNvPr id="0" name=""/>
                        <p:cNvPicPr/>
                        <p:nvPr/>
                      </p:nvPicPr>
                      <p:blipFill>
                        <a:blip r:embed="rId4"/>
                        <a:stretch>
                          <a:fillRect/>
                        </a:stretch>
                      </p:blipFill>
                      <p:spPr>
                        <a:xfrm>
                          <a:off x="109538" y="3814763"/>
                          <a:ext cx="8345487" cy="1290637"/>
                        </a:xfrm>
                        <a:prstGeom prst="rect">
                          <a:avLst/>
                        </a:prstGeom>
                        <a:solidFill>
                          <a:schemeClr val="bg1"/>
                        </a:solidFill>
                      </p:spPr>
                    </p:pic>
                  </p:oleObj>
                </mc:Fallback>
              </mc:AlternateContent>
            </a:graphicData>
          </a:graphic>
        </p:graphicFrame>
      </p:grpSp>
      <p:sp>
        <p:nvSpPr>
          <p:cNvPr id="4" name="Rectangle 3"/>
          <p:cNvSpPr/>
          <p:nvPr/>
        </p:nvSpPr>
        <p:spPr>
          <a:xfrm>
            <a:off x="88647" y="103117"/>
            <a:ext cx="12013117"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altLang="de-DE" sz="2400" dirty="0">
                <a:latin typeface="Arial" panose="020B0604020202020204" pitchFamily="34" charset="0"/>
                <a:cs typeface="Arial" panose="020B0604020202020204" pitchFamily="34" charset="0"/>
              </a:rPr>
              <a:t>Default: Correlated Response of Y if selection is on trait X is CR</a:t>
            </a:r>
            <a:r>
              <a:rPr lang="en-GB" altLang="de-DE" sz="2400" baseline="-25000" dirty="0">
                <a:latin typeface="Arial" panose="020B0604020202020204" pitchFamily="34" charset="0"/>
                <a:cs typeface="Arial" panose="020B0604020202020204" pitchFamily="34" charset="0"/>
              </a:rPr>
              <a:t>Y</a:t>
            </a:r>
            <a:r>
              <a:rPr lang="en-GB" altLang="de-DE" sz="2400" dirty="0">
                <a:latin typeface="Arial" panose="020B0604020202020204" pitchFamily="34" charset="0"/>
                <a:cs typeface="Arial" panose="020B0604020202020204" pitchFamily="34" charset="0"/>
              </a:rPr>
              <a:t> = </a:t>
            </a:r>
            <a:r>
              <a:rPr lang="en-GB" altLang="de-DE" sz="2400" dirty="0" err="1">
                <a:latin typeface="Arial" panose="020B0604020202020204" pitchFamily="34" charset="0"/>
                <a:cs typeface="Arial" panose="020B0604020202020204" pitchFamily="34" charset="0"/>
              </a:rPr>
              <a:t>i</a:t>
            </a:r>
            <a:r>
              <a:rPr lang="en-GB" altLang="de-DE" sz="2400" dirty="0">
                <a:latin typeface="Arial" panose="020B0604020202020204" pitchFamily="34" charset="0"/>
                <a:cs typeface="Arial" panose="020B0604020202020204" pitchFamily="34" charset="0"/>
              </a:rPr>
              <a:t>  </a:t>
            </a:r>
            <a:r>
              <a:rPr lang="en-GB" altLang="de-DE" sz="2400" dirty="0" err="1">
                <a:latin typeface="Arial" panose="020B0604020202020204" pitchFamily="34" charset="0"/>
                <a:cs typeface="Arial" panose="020B0604020202020204" pitchFamily="34" charset="0"/>
              </a:rPr>
              <a:t>h</a:t>
            </a:r>
            <a:r>
              <a:rPr lang="en-GB" altLang="de-DE" sz="2400" baseline="-25000" dirty="0" err="1">
                <a:latin typeface="Arial" panose="020B0604020202020204" pitchFamily="34" charset="0"/>
                <a:cs typeface="Arial" panose="020B0604020202020204" pitchFamily="34" charset="0"/>
              </a:rPr>
              <a:t>X</a:t>
            </a:r>
            <a:r>
              <a:rPr lang="en-GB" altLang="de-DE" sz="2400" dirty="0">
                <a:latin typeface="Arial" panose="020B0604020202020204" pitchFamily="34" charset="0"/>
                <a:cs typeface="Arial" panose="020B0604020202020204" pitchFamily="34" charset="0"/>
              </a:rPr>
              <a:t>  </a:t>
            </a:r>
            <a:r>
              <a:rPr lang="en-GB" altLang="de-DE" sz="2400" dirty="0" err="1">
                <a:latin typeface="Arial" panose="020B0604020202020204" pitchFamily="34" charset="0"/>
                <a:cs typeface="Arial" panose="020B0604020202020204" pitchFamily="34" charset="0"/>
              </a:rPr>
              <a:t>r</a:t>
            </a:r>
            <a:r>
              <a:rPr lang="en-GB" altLang="de-DE" sz="2400" baseline="-25000" dirty="0" err="1">
                <a:latin typeface="Arial" panose="020B0604020202020204" pitchFamily="34" charset="0"/>
                <a:cs typeface="Arial" panose="020B0604020202020204" pitchFamily="34" charset="0"/>
              </a:rPr>
              <a:t>G</a:t>
            </a:r>
            <a:r>
              <a:rPr lang="en-GB" altLang="de-DE" sz="2400" baseline="-25000" dirty="0">
                <a:latin typeface="Arial" panose="020B0604020202020204" pitchFamily="34" charset="0"/>
                <a:cs typeface="Arial" panose="020B0604020202020204" pitchFamily="34" charset="0"/>
              </a:rPr>
              <a:t>(Y).G(X)</a:t>
            </a:r>
            <a:r>
              <a:rPr lang="en-GB" altLang="de-DE" sz="2400" dirty="0">
                <a:latin typeface="Arial" panose="020B0604020202020204" pitchFamily="34" charset="0"/>
                <a:cs typeface="Arial" panose="020B0604020202020204" pitchFamily="34" charset="0"/>
              </a:rPr>
              <a:t>∙ </a:t>
            </a:r>
            <a:r>
              <a:rPr lang="en-GB" altLang="de-DE" sz="2400" dirty="0" err="1">
                <a:latin typeface="Arial" panose="020B0604020202020204" pitchFamily="34" charset="0"/>
                <a:cs typeface="Arial" panose="020B0604020202020204" pitchFamily="34" charset="0"/>
              </a:rPr>
              <a:t>σ</a:t>
            </a:r>
            <a:r>
              <a:rPr lang="en-GB" altLang="de-DE" sz="2400" baseline="-25000" dirty="0" err="1">
                <a:latin typeface="Arial" panose="020B0604020202020204" pitchFamily="34" charset="0"/>
                <a:cs typeface="Arial" panose="020B0604020202020204" pitchFamily="34" charset="0"/>
              </a:rPr>
              <a:t>G</a:t>
            </a:r>
            <a:r>
              <a:rPr lang="en-GB" altLang="de-DE" sz="2400" baseline="-25000" dirty="0">
                <a:latin typeface="Arial" panose="020B0604020202020204" pitchFamily="34" charset="0"/>
                <a:cs typeface="Arial" panose="020B0604020202020204" pitchFamily="34" charset="0"/>
              </a:rPr>
              <a:t>(Y)</a:t>
            </a:r>
            <a:endParaRPr lang="en-GB" altLang="de-DE" sz="2400" u="sng" dirty="0">
              <a:latin typeface="Arial" panose="020B0604020202020204" pitchFamily="34" charset="0"/>
              <a:cs typeface="Arial" panose="020B0604020202020204" pitchFamily="34" charset="0"/>
            </a:endParaRPr>
          </a:p>
        </p:txBody>
      </p:sp>
      <p:sp>
        <p:nvSpPr>
          <p:cNvPr id="7" name="TextBox 6"/>
          <p:cNvSpPr txBox="1"/>
          <p:nvPr/>
        </p:nvSpPr>
        <p:spPr>
          <a:xfrm>
            <a:off x="8591107" y="3952380"/>
            <a:ext cx="3510657"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High Selection intensity with Marker Score can compensate for limited Accuracy of Marker Score.</a:t>
            </a:r>
          </a:p>
        </p:txBody>
      </p:sp>
      <p:sp>
        <p:nvSpPr>
          <p:cNvPr id="8" name="TextBox 7"/>
          <p:cNvSpPr txBox="1"/>
          <p:nvPr/>
        </p:nvSpPr>
        <p:spPr>
          <a:xfrm>
            <a:off x="109912" y="5285208"/>
            <a:ext cx="11991852"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Selection </a:t>
            </a:r>
            <a:r>
              <a:rPr lang="en-GB" i="1" dirty="0">
                <a:latin typeface="Arial" panose="020B0604020202020204" pitchFamily="34" charset="0"/>
                <a:cs typeface="Arial" panose="020B0604020202020204" pitchFamily="34" charset="0"/>
              </a:rPr>
              <a:t>via</a:t>
            </a:r>
            <a:r>
              <a:rPr lang="en-GB" dirty="0">
                <a:latin typeface="Arial" panose="020B0604020202020204" pitchFamily="34" charset="0"/>
                <a:cs typeface="Arial" panose="020B0604020202020204" pitchFamily="34" charset="0"/>
              </a:rPr>
              <a:t> DNA-deduced data such as a Marker Score allows selection between candidates even if only one individual per candidate exists, and even before an embryo germinates (DOI: 10.1007/s11032-008-9192-4). Extreme high trough-put is possible, hence, markedly higher selection intensity for MS than for field-based phenotypic data.</a:t>
            </a:r>
          </a:p>
          <a:p>
            <a:r>
              <a:rPr lang="en-GB" dirty="0">
                <a:solidFill>
                  <a:schemeClr val="tx1">
                    <a:lumMod val="50000"/>
                    <a:lumOff val="50000"/>
                  </a:schemeClr>
                </a:solidFill>
                <a:latin typeface="Arial" panose="020B0604020202020204" pitchFamily="34" charset="0"/>
                <a:cs typeface="Arial" panose="020B0604020202020204" pitchFamily="34" charset="0"/>
              </a:rPr>
              <a:t>In Genomic Prediction and Genomic Selection, ‘MS’ is called ‘Genomic Estimated Breeding Value’; GEBV. Usually, h² of GEBV is h²&lt;1, different from what I assumed here for Marker Scores.</a:t>
            </a:r>
          </a:p>
        </p:txBody>
      </p:sp>
      <p:sp>
        <p:nvSpPr>
          <p:cNvPr id="9" name="TextBox 8"/>
          <p:cNvSpPr txBox="1"/>
          <p:nvPr/>
        </p:nvSpPr>
        <p:spPr>
          <a:xfrm>
            <a:off x="88647" y="753922"/>
            <a:ext cx="12013117"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dirty="0">
                <a:latin typeface="Arial" panose="020B0604020202020204" pitchFamily="34" charset="0"/>
                <a:cs typeface="Arial" panose="020B0604020202020204" pitchFamily="34" charset="0"/>
              </a:rPr>
              <a:t>Consider the </a:t>
            </a:r>
            <a:r>
              <a:rPr lang="en-GB" altLang="de-DE" dirty="0">
                <a:solidFill>
                  <a:srgbClr val="FF0000"/>
                </a:solidFill>
                <a:latin typeface="Arial" panose="020B0604020202020204" pitchFamily="34" charset="0"/>
                <a:cs typeface="Arial" panose="020B0604020202020204" pitchFamily="34" charset="0"/>
              </a:rPr>
              <a:t>Marker Score </a:t>
            </a:r>
            <a:r>
              <a:rPr lang="en-GB" altLang="de-DE" dirty="0">
                <a:latin typeface="Arial" panose="020B0604020202020204" pitchFamily="34" charset="0"/>
                <a:cs typeface="Arial" panose="020B0604020202020204" pitchFamily="34" charset="0"/>
              </a:rPr>
              <a:t>of trait Y (</a:t>
            </a:r>
            <a:r>
              <a:rPr lang="en-GB" altLang="de-DE" dirty="0">
                <a:solidFill>
                  <a:srgbClr val="FF0000"/>
                </a:solidFill>
                <a:latin typeface="Arial" panose="020B0604020202020204" pitchFamily="34" charset="0"/>
                <a:cs typeface="Arial" panose="020B0604020202020204" pitchFamily="34" charset="0"/>
              </a:rPr>
              <a:t>M</a:t>
            </a:r>
            <a:r>
              <a:rPr lang="en-GB" altLang="de-DE" baseline="-25000" dirty="0">
                <a:solidFill>
                  <a:srgbClr val="FF0000"/>
                </a:solidFill>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as trait X (cf. page 18), somewhat different from the phenotypically observed value of trait Y ‚itself‘. </a:t>
            </a:r>
          </a:p>
          <a:p>
            <a:r>
              <a:rPr lang="en-GB" altLang="de-DE" dirty="0">
                <a:latin typeface="Arial" panose="020B0604020202020204" pitchFamily="34" charset="0"/>
                <a:cs typeface="Arial" panose="020B0604020202020204" pitchFamily="34" charset="0"/>
              </a:rPr>
              <a:t>Let</a:t>
            </a:r>
            <a:r>
              <a:rPr lang="en-GB" altLang="de-DE" dirty="0">
                <a:solidFill>
                  <a:srgbClr val="FF0000"/>
                </a:solidFill>
                <a:latin typeface="Arial" panose="020B0604020202020204" pitchFamily="34" charset="0"/>
                <a:cs typeface="Arial" panose="020B0604020202020204" pitchFamily="34" charset="0"/>
              </a:rPr>
              <a:t> h²</a:t>
            </a:r>
            <a:r>
              <a:rPr lang="en-GB" altLang="de-DE" baseline="-25000" dirty="0">
                <a:solidFill>
                  <a:srgbClr val="FF0000"/>
                </a:solidFill>
                <a:latin typeface="Arial" panose="020B0604020202020204" pitchFamily="34" charset="0"/>
                <a:cs typeface="Arial" panose="020B0604020202020204" pitchFamily="34" charset="0"/>
              </a:rPr>
              <a:t>M</a:t>
            </a:r>
            <a:r>
              <a:rPr lang="en-GB" altLang="de-DE" baseline="-35000" dirty="0">
                <a:solidFill>
                  <a:srgbClr val="FF0000"/>
                </a:solidFill>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 </a:t>
            </a:r>
            <a:r>
              <a:rPr lang="en-GB" altLang="de-DE" dirty="0">
                <a:solidFill>
                  <a:srgbClr val="FF0000"/>
                </a:solidFill>
                <a:latin typeface="Arial" panose="020B0604020202020204" pitchFamily="34" charset="0"/>
                <a:cs typeface="Arial" panose="020B0604020202020204" pitchFamily="34" charset="0"/>
              </a:rPr>
              <a:t>h²</a:t>
            </a:r>
            <a:r>
              <a:rPr lang="en-GB" altLang="de-DE" baseline="-25000" dirty="0">
                <a:solidFill>
                  <a:srgbClr val="FF0000"/>
                </a:solidFill>
                <a:latin typeface="Arial" panose="020B0604020202020204" pitchFamily="34" charset="0"/>
                <a:cs typeface="Arial" panose="020B0604020202020204" pitchFamily="34" charset="0"/>
              </a:rPr>
              <a:t>X</a:t>
            </a:r>
            <a:r>
              <a:rPr lang="en-GB" altLang="de-DE" dirty="0">
                <a:solidFill>
                  <a:srgbClr val="FF0000"/>
                </a:solidFill>
                <a:latin typeface="Arial" panose="020B0604020202020204" pitchFamily="34" charset="0"/>
                <a:cs typeface="Arial" panose="020B0604020202020204" pitchFamily="34" charset="0"/>
              </a:rPr>
              <a:t> </a:t>
            </a:r>
            <a:r>
              <a:rPr lang="en-GB" altLang="de-DE" dirty="0">
                <a:latin typeface="Arial" panose="020B0604020202020204" pitchFamily="34" charset="0"/>
                <a:cs typeface="Arial" panose="020B0604020202020204" pitchFamily="34" charset="0"/>
              </a:rPr>
              <a:t>= 1 (DNA-marker data may have h²=1; assume the marker effects to have h²=1; well, this is probably not ‘really’ true for polygenic traits, even if effect-estimation was well-done). </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The genotypic correlation between marker score of Y and trait Y, i.e.  </a:t>
            </a:r>
            <a:r>
              <a:rPr lang="en-GB" altLang="de-DE" dirty="0" err="1">
                <a:latin typeface="Arial" panose="020B0604020202020204" pitchFamily="34" charset="0"/>
                <a:cs typeface="Arial" panose="020B0604020202020204" pitchFamily="34" charset="0"/>
              </a:rPr>
              <a:t>r</a:t>
            </a:r>
            <a:r>
              <a:rPr lang="en-GB" altLang="de-DE" baseline="-25000" dirty="0" err="1">
                <a:latin typeface="Arial" panose="020B0604020202020204" pitchFamily="34" charset="0"/>
                <a:cs typeface="Arial" panose="020B0604020202020204" pitchFamily="34" charset="0"/>
              </a:rPr>
              <a:t>G</a:t>
            </a:r>
            <a:r>
              <a:rPr lang="en-GB" altLang="de-DE" baseline="-25000" dirty="0">
                <a:latin typeface="Arial" panose="020B0604020202020204" pitchFamily="34" charset="0"/>
                <a:cs typeface="Arial" panose="020B0604020202020204" pitchFamily="34" charset="0"/>
              </a:rPr>
              <a:t>(</a:t>
            </a:r>
            <a:r>
              <a:rPr lang="en-GB" altLang="de-DE" baseline="-25000" dirty="0">
                <a:solidFill>
                  <a:srgbClr val="FF0000"/>
                </a:solidFill>
                <a:latin typeface="Arial" panose="020B0604020202020204" pitchFamily="34" charset="0"/>
                <a:cs typeface="Arial" panose="020B0604020202020204" pitchFamily="34" charset="0"/>
              </a:rPr>
              <a:t>M</a:t>
            </a:r>
            <a:r>
              <a:rPr lang="en-GB" altLang="de-DE" baseline="-35000" dirty="0">
                <a:solidFill>
                  <a:srgbClr val="FF0000"/>
                </a:solidFill>
                <a:latin typeface="Arial" panose="020B0604020202020204" pitchFamily="34" charset="0"/>
                <a:cs typeface="Arial" panose="020B0604020202020204" pitchFamily="34" charset="0"/>
              </a:rPr>
              <a:t>Y</a:t>
            </a:r>
            <a:r>
              <a:rPr lang="en-GB" altLang="de-DE" baseline="-25000" dirty="0">
                <a:latin typeface="Arial" panose="020B0604020202020204" pitchFamily="34" charset="0"/>
                <a:cs typeface="Arial" panose="020B0604020202020204" pitchFamily="34" charset="0"/>
              </a:rPr>
              <a:t>),G(Y)</a:t>
            </a:r>
            <a:r>
              <a:rPr lang="en-GB" altLang="de-DE" dirty="0">
                <a:latin typeface="Arial" panose="020B0604020202020204" pitchFamily="34" charset="0"/>
                <a:cs typeface="Arial" panose="020B0604020202020204" pitchFamily="34" charset="0"/>
              </a:rPr>
              <a:t> is by the way called </a:t>
            </a:r>
            <a:r>
              <a:rPr lang="en-GB" altLang="de-DE"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Accuracy</a:t>
            </a:r>
            <a:r>
              <a:rPr lang="en-GB" altLang="de-DE" dirty="0">
                <a:latin typeface="Arial" panose="020B0604020202020204" pitchFamily="34" charset="0"/>
                <a:cs typeface="Arial" panose="020B0604020202020204" pitchFamily="34" charset="0"/>
              </a:rPr>
              <a:t> of the Marker Score (when Marker-assisted Selection is applied).  </a:t>
            </a:r>
          </a:p>
          <a:p>
            <a:r>
              <a:rPr lang="en-GB" altLang="de-DE"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Accuracy</a:t>
            </a:r>
            <a:r>
              <a:rPr lang="en-GB" altLang="de-DE" dirty="0">
                <a:latin typeface="Arial" panose="020B0604020202020204" pitchFamily="34" charset="0"/>
                <a:cs typeface="Arial" panose="020B0604020202020204" pitchFamily="34" charset="0"/>
              </a:rPr>
              <a:t> = </a:t>
            </a:r>
            <a:r>
              <a:rPr lang="en-GB" altLang="de-DE" dirty="0" err="1">
                <a:latin typeface="Arial" panose="020B0604020202020204" pitchFamily="34" charset="0"/>
                <a:cs typeface="Arial" panose="020B0604020202020204" pitchFamily="34" charset="0"/>
              </a:rPr>
              <a:t>cov</a:t>
            </a:r>
            <a:r>
              <a:rPr lang="en-GB" altLang="de-DE" baseline="-25000" dirty="0" err="1">
                <a:latin typeface="Arial" panose="020B0604020202020204" pitchFamily="34" charset="0"/>
                <a:cs typeface="Arial" panose="020B0604020202020204" pitchFamily="34" charset="0"/>
              </a:rPr>
              <a:t>G</a:t>
            </a:r>
            <a:r>
              <a:rPr lang="en-GB" altLang="de-DE" baseline="-25000" dirty="0">
                <a:latin typeface="Arial" panose="020B0604020202020204" pitchFamily="34" charset="0"/>
                <a:cs typeface="Arial" panose="020B0604020202020204" pitchFamily="34" charset="0"/>
              </a:rPr>
              <a:t>(</a:t>
            </a:r>
            <a:r>
              <a:rPr lang="en-GB" altLang="de-DE" baseline="-25000" dirty="0">
                <a:solidFill>
                  <a:srgbClr val="FF0000"/>
                </a:solidFill>
                <a:latin typeface="Arial" panose="020B0604020202020204" pitchFamily="34" charset="0"/>
                <a:cs typeface="Arial" panose="020B0604020202020204" pitchFamily="34" charset="0"/>
              </a:rPr>
              <a:t>M</a:t>
            </a:r>
            <a:r>
              <a:rPr lang="en-GB" altLang="de-DE" baseline="-35000" dirty="0">
                <a:solidFill>
                  <a:srgbClr val="FF0000"/>
                </a:solidFill>
                <a:latin typeface="Arial" panose="020B0604020202020204" pitchFamily="34" charset="0"/>
                <a:cs typeface="Arial" panose="020B0604020202020204" pitchFamily="34" charset="0"/>
              </a:rPr>
              <a:t>Y</a:t>
            </a:r>
            <a:r>
              <a:rPr lang="en-GB" altLang="de-DE" baseline="-25000" dirty="0">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 [</a:t>
            </a:r>
            <a:r>
              <a:rPr lang="en-GB" altLang="de-DE" dirty="0" err="1">
                <a:latin typeface="Arial" panose="020B0604020202020204" pitchFamily="34" charset="0"/>
                <a:cs typeface="Arial" panose="020B0604020202020204" pitchFamily="34" charset="0"/>
              </a:rPr>
              <a:t>σ</a:t>
            </a:r>
            <a:r>
              <a:rPr lang="en-GB" altLang="de-DE" baseline="-25000" dirty="0" err="1">
                <a:solidFill>
                  <a:srgbClr val="FF0000"/>
                </a:solidFill>
                <a:latin typeface="Arial" panose="020B0604020202020204" pitchFamily="34" charset="0"/>
                <a:cs typeface="Arial" panose="020B0604020202020204" pitchFamily="34" charset="0"/>
              </a:rPr>
              <a:t>M</a:t>
            </a:r>
            <a:r>
              <a:rPr lang="en-GB" altLang="de-DE" baseline="-35000" dirty="0" err="1">
                <a:solidFill>
                  <a:srgbClr val="FF0000"/>
                </a:solidFill>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a:t>
            </a:r>
            <a:r>
              <a:rPr lang="en-GB" altLang="de-DE" dirty="0" err="1">
                <a:latin typeface="Arial" panose="020B0604020202020204" pitchFamily="34" charset="0"/>
                <a:cs typeface="Arial" panose="020B0604020202020204" pitchFamily="34" charset="0"/>
              </a:rPr>
              <a:t>σ</a:t>
            </a:r>
            <a:r>
              <a:rPr lang="en-GB" altLang="de-DE" baseline="-25000" dirty="0" err="1">
                <a:latin typeface="Arial" panose="020B0604020202020204" pitchFamily="34" charset="0"/>
                <a:cs typeface="Arial" panose="020B0604020202020204" pitchFamily="34" charset="0"/>
              </a:rPr>
              <a:t>G</a:t>
            </a:r>
            <a:r>
              <a:rPr lang="en-GB" altLang="de-DE" baseline="-35000" dirty="0" err="1">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 </a:t>
            </a:r>
            <a:r>
              <a:rPr lang="en-GB" altLang="de-DE" dirty="0" err="1">
                <a:latin typeface="Arial" panose="020B0604020202020204" pitchFamily="34" charset="0"/>
                <a:cs typeface="Arial" panose="020B0604020202020204" pitchFamily="34" charset="0"/>
              </a:rPr>
              <a:t>σ</a:t>
            </a:r>
            <a:r>
              <a:rPr lang="en-GB" altLang="de-DE" baseline="-25000" dirty="0" err="1">
                <a:latin typeface="Arial" panose="020B0604020202020204" pitchFamily="34" charset="0"/>
                <a:cs typeface="Arial" panose="020B0604020202020204" pitchFamily="34" charset="0"/>
              </a:rPr>
              <a:t>G</a:t>
            </a:r>
            <a:r>
              <a:rPr lang="en-GB" altLang="de-DE" baseline="-25000" dirty="0">
                <a:latin typeface="Arial" panose="020B0604020202020204" pitchFamily="34" charset="0"/>
                <a:cs typeface="Arial" panose="020B0604020202020204" pitchFamily="34" charset="0"/>
              </a:rPr>
              <a:t>(</a:t>
            </a:r>
            <a:r>
              <a:rPr lang="en-GB" altLang="de-DE" baseline="-25000" dirty="0">
                <a:solidFill>
                  <a:srgbClr val="FF0000"/>
                </a:solidFill>
                <a:latin typeface="Arial" panose="020B0604020202020204" pitchFamily="34" charset="0"/>
                <a:cs typeface="Arial" panose="020B0604020202020204" pitchFamily="34" charset="0"/>
              </a:rPr>
              <a:t>M</a:t>
            </a:r>
            <a:r>
              <a:rPr lang="en-GB" altLang="de-DE" baseline="-35000" dirty="0">
                <a:solidFill>
                  <a:srgbClr val="FF0000"/>
                </a:solidFill>
                <a:latin typeface="Arial" panose="020B0604020202020204" pitchFamily="34" charset="0"/>
                <a:cs typeface="Arial" panose="020B0604020202020204" pitchFamily="34" charset="0"/>
              </a:rPr>
              <a:t>Y</a:t>
            </a:r>
            <a:r>
              <a:rPr lang="en-GB" altLang="de-DE" baseline="-25000" dirty="0">
                <a:latin typeface="Arial" panose="020B0604020202020204" pitchFamily="34" charset="0"/>
                <a:cs typeface="Arial" panose="020B0604020202020204" pitchFamily="34" charset="0"/>
              </a:rPr>
              <a:t>)</a:t>
            </a:r>
            <a:r>
              <a:rPr lang="en-GB" altLang="de-DE" dirty="0">
                <a:latin typeface="Arial" panose="020B0604020202020204" pitchFamily="34" charset="0"/>
                <a:cs typeface="Arial" panose="020B0604020202020204" pitchFamily="34" charset="0"/>
              </a:rPr>
              <a:t> / </a:t>
            </a:r>
            <a:r>
              <a:rPr lang="en-GB" altLang="de-DE" dirty="0" err="1">
                <a:latin typeface="Arial" panose="020B0604020202020204" pitchFamily="34" charset="0"/>
                <a:cs typeface="Arial" panose="020B0604020202020204" pitchFamily="34" charset="0"/>
              </a:rPr>
              <a:t>σ</a:t>
            </a:r>
            <a:r>
              <a:rPr lang="en-GB" altLang="de-DE" baseline="-25000" dirty="0" err="1">
                <a:latin typeface="Arial" panose="020B0604020202020204" pitchFamily="34" charset="0"/>
                <a:cs typeface="Arial" panose="020B0604020202020204" pitchFamily="34" charset="0"/>
              </a:rPr>
              <a:t>G</a:t>
            </a:r>
            <a:r>
              <a:rPr lang="en-GB" altLang="de-DE" baseline="-35000" dirty="0" err="1">
                <a:latin typeface="Arial" panose="020B0604020202020204" pitchFamily="34" charset="0"/>
                <a:cs typeface="Arial" panose="020B0604020202020204" pitchFamily="34" charset="0"/>
              </a:rPr>
              <a:t>Y</a:t>
            </a:r>
            <a:r>
              <a:rPr lang="en-GB" altLang="de-DE" dirty="0">
                <a:latin typeface="Arial" panose="020B0604020202020204" pitchFamily="34" charset="0"/>
                <a:cs typeface="Arial" panose="020B0604020202020204" pitchFamily="34" charset="0"/>
              </a:rPr>
              <a:t> ; </a:t>
            </a:r>
            <a:r>
              <a:rPr lang="en-GB" altLang="de-DE"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Accuracy </a:t>
            </a:r>
            <a:r>
              <a:rPr lang="en-GB" altLang="de-DE" dirty="0">
                <a:latin typeface="Arial" panose="020B0604020202020204" pitchFamily="34" charset="0"/>
                <a:cs typeface="Arial" panose="020B0604020202020204" pitchFamily="34" charset="0"/>
              </a:rPr>
              <a:t>tells how much of G is ‘explained’ by Marker Score.</a:t>
            </a:r>
          </a:p>
        </p:txBody>
      </p:sp>
      <p:sp>
        <p:nvSpPr>
          <p:cNvPr id="2" name="Textfeld 5"/>
          <p:cNvSpPr txBox="1"/>
          <p:nvPr/>
        </p:nvSpPr>
        <p:spPr>
          <a:xfrm>
            <a:off x="11319592" y="3227861"/>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33</a:t>
            </a:fld>
            <a:endParaRPr lang="en-GB" sz="2400" dirty="0">
              <a:latin typeface="Arial" panose="020B0604020202020204" pitchFamily="34" charset="0"/>
              <a:cs typeface="Arial" panose="020B0604020202020204" pitchFamily="34" charset="0"/>
            </a:endParaRPr>
          </a:p>
        </p:txBody>
      </p:sp>
      <p:sp>
        <p:nvSpPr>
          <p:cNvPr id="3" name="Rectangle 2"/>
          <p:cNvSpPr/>
          <p:nvPr/>
        </p:nvSpPr>
        <p:spPr>
          <a:xfrm>
            <a:off x="8280400" y="103117"/>
            <a:ext cx="3821364" cy="461665"/>
          </a:xfrm>
          <a:prstGeom prst="rect">
            <a:avLst/>
          </a:prstGeom>
          <a:solidFill>
            <a:srgbClr val="A6A6A6">
              <a:alpha val="47843"/>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4230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2000"/>
                                  </p:stCondLst>
                                  <p:childTnLst>
                                    <p:animEffect transition="out" filter="wipe(left)">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2058816"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a:defRPr>
                <a:latin typeface="Arial" panose="020B0604020202020204" pitchFamily="34" charset="0"/>
                <a:cs typeface="Arial" panose="020B0604020202020204" pitchFamily="34" charset="0"/>
              </a:defRPr>
            </a:lvl1pPr>
          </a:lstStyle>
          <a:p>
            <a:r>
              <a:rPr lang="de-DE" dirty="0" err="1"/>
              <a:t>From</a:t>
            </a:r>
            <a:r>
              <a:rPr lang="de-DE" dirty="0"/>
              <a:t> </a:t>
            </a:r>
            <a:r>
              <a:rPr lang="de-DE" dirty="0" err="1"/>
              <a:t>here</a:t>
            </a:r>
            <a:r>
              <a:rPr lang="de-DE" dirty="0"/>
              <a:t> </a:t>
            </a:r>
            <a:r>
              <a:rPr lang="de-DE" dirty="0" err="1"/>
              <a:t>you</a:t>
            </a:r>
            <a:r>
              <a:rPr lang="de-DE" dirty="0"/>
              <a:t> </a:t>
            </a:r>
            <a:r>
              <a:rPr lang="de-DE" dirty="0" err="1"/>
              <a:t>may</a:t>
            </a:r>
            <a:r>
              <a:rPr lang="de-DE" dirty="0"/>
              <a:t> </a:t>
            </a:r>
            <a:r>
              <a:rPr lang="de-DE" dirty="0" err="1"/>
              <a:t>go</a:t>
            </a:r>
            <a:r>
              <a:rPr lang="de-DE" dirty="0"/>
              <a:t> </a:t>
            </a:r>
            <a:r>
              <a:rPr lang="de-DE" dirty="0" err="1"/>
              <a:t>to</a:t>
            </a:r>
            <a:r>
              <a:rPr lang="de-DE" dirty="0"/>
              <a:t> UNPLAB-CorrTraits_Ch-2[</a:t>
            </a:r>
            <a:r>
              <a:rPr lang="de-DE" dirty="0" err="1"/>
              <a:t>GenCorr</a:t>
            </a:r>
            <a:r>
              <a:rPr lang="de-DE" dirty="0"/>
              <a:t>]</a:t>
            </a:r>
          </a:p>
        </p:txBody>
      </p:sp>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34</a:t>
            </a:fld>
            <a:endParaRPr lang="en-GB" sz="2400" dirty="0">
              <a:latin typeface="Arial" panose="020B0604020202020204" pitchFamily="34" charset="0"/>
              <a:cs typeface="Arial" panose="020B0604020202020204" pitchFamily="34" charset="0"/>
            </a:endParaRPr>
          </a:p>
        </p:txBody>
      </p:sp>
      <p:sp>
        <p:nvSpPr>
          <p:cNvPr id="7" name="Textfeld 5"/>
          <p:cNvSpPr txBox="1"/>
          <p:nvPr/>
        </p:nvSpPr>
        <p:spPr>
          <a:xfrm>
            <a:off x="11255602" y="6330255"/>
            <a:ext cx="93639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34</a:t>
            </a:fld>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4493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5161</Words>
  <Application>Microsoft Office PowerPoint</Application>
  <PresentationFormat>Widescreen</PresentationFormat>
  <Paragraphs>300</Paragraphs>
  <Slides>34</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Links</vt:lpstr>
      </vt:variant>
      <vt:variant>
        <vt:i4>10</vt:i4>
      </vt:variant>
      <vt:variant>
        <vt:lpstr>Slide Titles</vt:lpstr>
      </vt:variant>
      <vt:variant>
        <vt:i4>34</vt:i4>
      </vt:variant>
    </vt:vector>
  </HeadingPairs>
  <TitlesOfParts>
    <vt:vector size="52" baseType="lpstr">
      <vt:lpstr>Arial</vt:lpstr>
      <vt:lpstr>Arial Narrow</vt:lpstr>
      <vt:lpstr>Calibri</vt:lpstr>
      <vt:lpstr>Calibri Light</vt:lpstr>
      <vt:lpstr>Cambria Math</vt:lpstr>
      <vt:lpstr>helveticakws</vt:lpstr>
      <vt:lpstr>Wingdings</vt:lpstr>
      <vt:lpstr>Office Theme</vt:lpstr>
      <vt:lpstr>C:\Göttingen\W.Link\Daten (D)\pdf-Dateien\Für Lehre\ab Februar 2022\Die Chapter Indirect Selection\Means of and variances between Inbred Lines.docx</vt:lpstr>
      <vt:lpstr>C:\Göttingen\W.Link\Daten (D)\pdf-Dateien\Für Lehre\ab Februar 2022\Die Chapter Indirect Selection\Correlated gain from selection lamiae.docx</vt:lpstr>
      <vt:lpstr>C:\Göttingen\W.Link\Daten (D)\pdf-Dateien\Für Lehre\ab Februar 2022\Die Chapter Indirect Selection\Falconer correlated response.docx</vt:lpstr>
      <vt:lpstr>C:\Göttingen\W.Link\Daten (D)\pdf-Dateien\Für Lehre\ab Februar 2022\Die Chapter Indirect Selection\Falconer correlated response4.docx</vt:lpstr>
      <vt:lpstr>C:\Göttingen\W.Link\Daten (D)\pdf-Dateien\Für Lehre\ab Februar 2022\Die Chapter Indirect Selection\Falconer correlated response3.docx</vt:lpstr>
      <vt:lpstr>C:\Göttingen\W.Link\Daten (D)\pdf-Dateien\Für Lehre\ab Februar 2022\Die Chapter Indirect Selection\Walter Schmidt Org Conv indirect Sel.docx</vt:lpstr>
      <vt:lpstr>C:\Göttingen\W.Link\Daten (D)\pdf-Dateien\Für Lehre\ab Februar 2022\Die Chapter Indirect Selection\Ali et al 2006 indirect MAS-Q.docx</vt:lpstr>
      <vt:lpstr>C:\Göttingen\W.Link\Daten (D)\pdf-Dateien\Für Lehre\ab Februar 2022\Die Chapter Indirect Selection\Ali et al 2006 indirect MAS-Q.docx</vt:lpstr>
      <vt:lpstr>C:\Göttingen\W.Link\Daten (D)\pdf-Dateien\Für Lehre\ab Februar 2022\Die Chapter Indirect Selection\Ali et al 2006 indirect MAS.docx</vt:lpstr>
      <vt:lpstr>C:\Göttingen\W.Link\Daten (D)\pdf-Dateien\Für Lehre\ab Februar 2022\CRY vs RY für Marker Score.docx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QQQ</dc:creator>
  <cp:lastModifiedBy>Wolfgang</cp:lastModifiedBy>
  <cp:revision>263</cp:revision>
  <dcterms:created xsi:type="dcterms:W3CDTF">2025-02-11T13:03:46Z</dcterms:created>
  <dcterms:modified xsi:type="dcterms:W3CDTF">2026-09-21T09:43:14Z</dcterms:modified>
</cp:coreProperties>
</file>